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2"/>
  </p:notesMasterIdLst>
  <p:sldIdLst>
    <p:sldId id="549" r:id="rId2"/>
    <p:sldId id="453" r:id="rId3"/>
    <p:sldId id="464" r:id="rId4"/>
    <p:sldId id="550" r:id="rId5"/>
    <p:sldId id="463" r:id="rId6"/>
    <p:sldId id="558" r:id="rId7"/>
    <p:sldId id="551" r:id="rId8"/>
    <p:sldId id="552" r:id="rId9"/>
    <p:sldId id="556" r:id="rId10"/>
    <p:sldId id="554" r:id="rId11"/>
    <p:sldId id="553" r:id="rId12"/>
    <p:sldId id="557" r:id="rId13"/>
    <p:sldId id="559" r:id="rId14"/>
    <p:sldId id="560" r:id="rId15"/>
    <p:sldId id="562" r:id="rId16"/>
    <p:sldId id="561" r:id="rId17"/>
    <p:sldId id="564" r:id="rId18"/>
    <p:sldId id="565" r:id="rId19"/>
    <p:sldId id="566" r:id="rId20"/>
    <p:sldId id="569" r:id="rId21"/>
    <p:sldId id="570" r:id="rId22"/>
    <p:sldId id="571" r:id="rId23"/>
    <p:sldId id="572" r:id="rId24"/>
    <p:sldId id="573" r:id="rId25"/>
    <p:sldId id="574" r:id="rId26"/>
    <p:sldId id="576" r:id="rId27"/>
    <p:sldId id="575" r:id="rId28"/>
    <p:sldId id="577" r:id="rId29"/>
    <p:sldId id="578" r:id="rId30"/>
    <p:sldId id="579" r:id="rId31"/>
    <p:sldId id="580" r:id="rId32"/>
    <p:sldId id="581" r:id="rId33"/>
    <p:sldId id="582" r:id="rId34"/>
    <p:sldId id="583" r:id="rId35"/>
    <p:sldId id="584" r:id="rId36"/>
    <p:sldId id="585" r:id="rId37"/>
    <p:sldId id="586" r:id="rId38"/>
    <p:sldId id="587" r:id="rId39"/>
    <p:sldId id="588" r:id="rId40"/>
    <p:sldId id="589" r:id="rId41"/>
    <p:sldId id="590" r:id="rId42"/>
    <p:sldId id="591" r:id="rId43"/>
    <p:sldId id="592" r:id="rId44"/>
    <p:sldId id="593" r:id="rId45"/>
    <p:sldId id="594" r:id="rId46"/>
    <p:sldId id="596" r:id="rId47"/>
    <p:sldId id="597" r:id="rId48"/>
    <p:sldId id="598" r:id="rId49"/>
    <p:sldId id="602" r:id="rId50"/>
    <p:sldId id="617" r:id="rId51"/>
    <p:sldId id="618" r:id="rId52"/>
    <p:sldId id="605" r:id="rId53"/>
    <p:sldId id="619" r:id="rId54"/>
    <p:sldId id="620" r:id="rId55"/>
    <p:sldId id="608" r:id="rId56"/>
    <p:sldId id="607" r:id="rId57"/>
    <p:sldId id="615" r:id="rId58"/>
    <p:sldId id="616" r:id="rId59"/>
    <p:sldId id="599" r:id="rId60"/>
    <p:sldId id="600" r:id="rId61"/>
    <p:sldId id="603" r:id="rId62"/>
    <p:sldId id="609" r:id="rId63"/>
    <p:sldId id="610" r:id="rId64"/>
    <p:sldId id="611" r:id="rId65"/>
    <p:sldId id="612" r:id="rId66"/>
    <p:sldId id="621" r:id="rId67"/>
    <p:sldId id="613" r:id="rId68"/>
    <p:sldId id="555" r:id="rId69"/>
    <p:sldId id="563" r:id="rId70"/>
    <p:sldId id="614" r:id="rId71"/>
  </p:sldIdLst>
  <p:sldSz cx="10152063" cy="7596188"/>
  <p:notesSz cx="7099300" cy="10234613"/>
  <p:defaultTextStyle>
    <a:defPPr>
      <a:defRPr lang="en-GB"/>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1392">
          <p15:clr>
            <a:srgbClr val="A4A3A4"/>
          </p15:clr>
        </p15:guide>
        <p15:guide id="2" pos="3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AA2D"/>
    <a:srgbClr val="EE6000"/>
    <a:srgbClr val="CC0099"/>
    <a:srgbClr val="008000"/>
    <a:srgbClr val="1563FF"/>
    <a:srgbClr val="33CCFF"/>
    <a:srgbClr val="003300"/>
    <a:srgbClr val="CCECFF"/>
    <a:srgbClr val="66FFFF"/>
    <a:srgbClr val="FFFF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3159" autoAdjust="0"/>
  </p:normalViewPr>
  <p:slideViewPr>
    <p:cSldViewPr>
      <p:cViewPr varScale="1">
        <p:scale>
          <a:sx n="73" d="100"/>
          <a:sy n="73" d="100"/>
        </p:scale>
        <p:origin x="1574" y="43"/>
      </p:cViewPr>
      <p:guideLst>
        <p:guide orient="horz" pos="1392"/>
        <p:guide pos="321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3076672" cy="511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0419" name="Rectangle 3"/>
          <p:cNvSpPr>
            <a:spLocks noGrp="1" noChangeArrowheads="1"/>
          </p:cNvSpPr>
          <p:nvPr>
            <p:ph type="dt" idx="1"/>
          </p:nvPr>
        </p:nvSpPr>
        <p:spPr bwMode="auto">
          <a:xfrm>
            <a:off x="4021088" y="0"/>
            <a:ext cx="3076672" cy="5110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0420" name="Rectangle 4"/>
          <p:cNvSpPr>
            <a:spLocks noGrp="1" noRot="1" noChangeAspect="1" noChangeArrowheads="1" noTextEdit="1"/>
          </p:cNvSpPr>
          <p:nvPr>
            <p:ph type="sldImg" idx="2"/>
          </p:nvPr>
        </p:nvSpPr>
        <p:spPr bwMode="auto">
          <a:xfrm>
            <a:off x="985838" y="768350"/>
            <a:ext cx="5127625" cy="3838575"/>
          </a:xfrm>
          <a:prstGeom prst="rect">
            <a:avLst/>
          </a:prstGeom>
          <a:noFill/>
          <a:ln w="9525">
            <a:solidFill>
              <a:srgbClr val="000000"/>
            </a:solidFill>
            <a:miter lim="800000"/>
            <a:headEnd/>
            <a:tailEnd/>
          </a:ln>
          <a:effectLst/>
        </p:spPr>
      </p:sp>
      <p:sp>
        <p:nvSpPr>
          <p:cNvPr id="60421" name="Rectangle 5"/>
          <p:cNvSpPr>
            <a:spLocks noGrp="1" noChangeArrowheads="1"/>
          </p:cNvSpPr>
          <p:nvPr>
            <p:ph type="body" sz="quarter" idx="3"/>
          </p:nvPr>
        </p:nvSpPr>
        <p:spPr bwMode="auto">
          <a:xfrm>
            <a:off x="710239" y="4861781"/>
            <a:ext cx="5678824" cy="46045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422" name="Rectangle 6"/>
          <p:cNvSpPr>
            <a:spLocks noGrp="1" noChangeArrowheads="1"/>
          </p:cNvSpPr>
          <p:nvPr>
            <p:ph type="ftr" sz="quarter" idx="4"/>
          </p:nvPr>
        </p:nvSpPr>
        <p:spPr bwMode="auto">
          <a:xfrm>
            <a:off x="0" y="9721868"/>
            <a:ext cx="3076672" cy="5110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0423" name="Rectangle 7"/>
          <p:cNvSpPr>
            <a:spLocks noGrp="1" noChangeArrowheads="1"/>
          </p:cNvSpPr>
          <p:nvPr>
            <p:ph type="sldNum" sz="quarter" idx="5"/>
          </p:nvPr>
        </p:nvSpPr>
        <p:spPr bwMode="auto">
          <a:xfrm>
            <a:off x="4021088" y="9721868"/>
            <a:ext cx="3076672" cy="51105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630BDF-80DA-4F6E-AD94-F2B2D7FBAB63}" type="slidenum">
              <a:rPr lang="en-US"/>
              <a:pPr/>
              <a:t>‹#›</a:t>
            </a:fld>
            <a:endParaRPr lang="en-US"/>
          </a:p>
        </p:txBody>
      </p:sp>
    </p:spTree>
    <p:extLst>
      <p:ext uri="{BB962C8B-B14F-4D97-AF65-F5344CB8AC3E}">
        <p14:creationId xmlns:p14="http://schemas.microsoft.com/office/powerpoint/2010/main" val="55439014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18" charset="0"/>
        <a:ea typeface="+mn-ea"/>
        <a:cs typeface="+mn-cs"/>
      </a:defRPr>
    </a:lvl1pPr>
    <a:lvl2pPr marL="457200" algn="l" rtl="0" fontAlgn="base">
      <a:spcBef>
        <a:spcPct val="30000"/>
      </a:spcBef>
      <a:spcAft>
        <a:spcPct val="0"/>
      </a:spcAft>
      <a:defRPr sz="1200" kern="1200">
        <a:solidFill>
          <a:schemeClr val="tx1"/>
        </a:solidFill>
        <a:latin typeface="Times" pitchFamily="18" charset="0"/>
        <a:ea typeface="+mn-ea"/>
        <a:cs typeface="+mn-cs"/>
      </a:defRPr>
    </a:lvl2pPr>
    <a:lvl3pPr marL="914400" algn="l" rtl="0" fontAlgn="base">
      <a:spcBef>
        <a:spcPct val="30000"/>
      </a:spcBef>
      <a:spcAft>
        <a:spcPct val="0"/>
      </a:spcAft>
      <a:defRPr sz="1200" kern="1200">
        <a:solidFill>
          <a:schemeClr val="tx1"/>
        </a:solidFill>
        <a:latin typeface="Times" pitchFamily="18" charset="0"/>
        <a:ea typeface="+mn-ea"/>
        <a:cs typeface="+mn-cs"/>
      </a:defRPr>
    </a:lvl3pPr>
    <a:lvl4pPr marL="1371600" algn="l" rtl="0" fontAlgn="base">
      <a:spcBef>
        <a:spcPct val="30000"/>
      </a:spcBef>
      <a:spcAft>
        <a:spcPct val="0"/>
      </a:spcAft>
      <a:defRPr sz="1200" kern="1200">
        <a:solidFill>
          <a:schemeClr val="tx1"/>
        </a:solidFill>
        <a:latin typeface="Times" pitchFamily="18" charset="0"/>
        <a:ea typeface="+mn-ea"/>
        <a:cs typeface="+mn-cs"/>
      </a:defRPr>
    </a:lvl4pPr>
    <a:lvl5pPr marL="1828800" algn="l" rtl="0" fontAlgn="base">
      <a:spcBef>
        <a:spcPct val="30000"/>
      </a:spcBef>
      <a:spcAft>
        <a:spcPct val="0"/>
      </a:spcAft>
      <a:defRPr sz="1200" kern="1200">
        <a:solidFill>
          <a:schemeClr val="tx1"/>
        </a:solidFill>
        <a:latin typeface="Times"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1D1A4AA7-8478-4B5B-AE78-C0D0063E924A}"/>
              </a:ext>
            </a:extLst>
          </p:cNvPr>
          <p:cNvSpPr>
            <a:spLocks noGrp="1" noChangeArrowheads="1"/>
          </p:cNvSpPr>
          <p:nvPr>
            <p:ph type="sldNum"/>
          </p:nvPr>
        </p:nvSpPr>
        <p:spPr>
          <a:ln/>
        </p:spPr>
        <p:txBody>
          <a:bodyPr/>
          <a:lstStyle/>
          <a:p>
            <a:fld id="{8F7AD88B-249B-42D0-A4B7-BC716E717CC8}" type="slidenum">
              <a:rPr lang="en-SG" altLang="en-US"/>
              <a:pPr/>
              <a:t>1</a:t>
            </a:fld>
            <a:endParaRPr lang="en-SG" altLang="en-US"/>
          </a:p>
        </p:txBody>
      </p:sp>
      <p:sp>
        <p:nvSpPr>
          <p:cNvPr id="24577" name="Text Box 1">
            <a:extLst>
              <a:ext uri="{FF2B5EF4-FFF2-40B4-BE49-F238E27FC236}">
                <a16:creationId xmlns:a16="http://schemas.microsoft.com/office/drawing/2014/main" id="{44682000-60ED-49F3-85B3-E144F580217E}"/>
              </a:ext>
            </a:extLst>
          </p:cNvPr>
          <p:cNvSpPr txBox="1">
            <a:spLocks noChangeArrowheads="1"/>
          </p:cNvSpPr>
          <p:nvPr/>
        </p:nvSpPr>
        <p:spPr bwMode="auto">
          <a:xfrm>
            <a:off x="4278313" y="10156825"/>
            <a:ext cx="326707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rgbClr val="000000"/>
                </a:solidFill>
                <a:latin typeface="Arial" panose="020B0604020202020204" pitchFamily="34" charset="0"/>
                <a:ea typeface="Microsoft YaHei" panose="020B0503020204020204" pitchFamily="34" charset="-122"/>
              </a:defRPr>
            </a:lvl9pPr>
          </a:lstStyle>
          <a:p>
            <a:fld id="{6B6288BD-EAE8-4AD8-BFBA-C4825CCE9B18}" type="slidenum">
              <a:rPr lang="en-SG" altLang="en-US" sz="1400">
                <a:solidFill>
                  <a:srgbClr val="FFFFFF"/>
                </a:solidFill>
              </a:rPr>
              <a:pPr/>
              <a:t>1</a:t>
            </a:fld>
            <a:endParaRPr lang="en-SG" altLang="en-US" sz="1400">
              <a:solidFill>
                <a:srgbClr val="FFFFFF"/>
              </a:solidFill>
            </a:endParaRPr>
          </a:p>
        </p:txBody>
      </p:sp>
      <p:sp>
        <p:nvSpPr>
          <p:cNvPr id="24578" name="Rectangle 2">
            <a:extLst>
              <a:ext uri="{FF2B5EF4-FFF2-40B4-BE49-F238E27FC236}">
                <a16:creationId xmlns:a16="http://schemas.microsoft.com/office/drawing/2014/main" id="{B5D7E21C-A8B7-4B21-B603-F3D25EC9337C}"/>
              </a:ext>
            </a:extLst>
          </p:cNvPr>
          <p:cNvSpPr txBox="1">
            <a:spLocks noGrp="1" noRot="1" noChangeAspect="1" noChangeArrowheads="1"/>
          </p:cNvSpPr>
          <p:nvPr>
            <p:ph type="sldImg"/>
          </p:nvPr>
        </p:nvSpPr>
        <p:spPr bwMode="auto">
          <a:xfrm>
            <a:off x="1101725" y="812800"/>
            <a:ext cx="5354638"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9" name="Rectangle 3">
            <a:extLst>
              <a:ext uri="{FF2B5EF4-FFF2-40B4-BE49-F238E27FC236}">
                <a16:creationId xmlns:a16="http://schemas.microsoft.com/office/drawing/2014/main" id="{8B44A648-4432-43B4-9452-DD657D7FB935}"/>
              </a:ext>
            </a:extLst>
          </p:cNvPr>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15900" indent="-214313" eaLnBrk="1">
              <a:spcBef>
                <a:spcPct val="0"/>
              </a:spcBef>
              <a:tabLst>
                <a:tab pos="723900" algn="l"/>
                <a:tab pos="1447800" algn="l"/>
                <a:tab pos="2171700" algn="l"/>
                <a:tab pos="2895600" algn="l"/>
                <a:tab pos="3619500" algn="l"/>
                <a:tab pos="4343400" algn="l"/>
                <a:tab pos="5067300" algn="l"/>
                <a:tab pos="5791200" algn="l"/>
              </a:tabLst>
            </a:pPr>
            <a:r>
              <a:rPr lang="en-SG" altLang="en-US" sz="2000" dirty="0">
                <a:latin typeface="Arial" panose="020B0604020202020204" pitchFamily="34" charset="0"/>
                <a:ea typeface="Microsoft YaHei" panose="020B0503020204020204" pitchFamily="34" charset="-122"/>
              </a:rPr>
              <a:t>Good Afternoon. This is Aravind Madan Mohan. I will now be presenting the project EE5003- titled Multi-agent assisted Indoor Environmental quality for Smart  Buildings. I take this opportunity to thank my guide </a:t>
            </a:r>
            <a:r>
              <a:rPr lang="en-SG" altLang="en-US" sz="2000" dirty="0" err="1">
                <a:latin typeface="Arial" panose="020B0604020202020204" pitchFamily="34" charset="0"/>
                <a:ea typeface="Microsoft YaHei" panose="020B0503020204020204" pitchFamily="34" charset="-122"/>
              </a:rPr>
              <a:t>Dr.</a:t>
            </a:r>
            <a:r>
              <a:rPr lang="en-SG" altLang="en-US" sz="2000" dirty="0">
                <a:latin typeface="Arial" panose="020B0604020202020204" pitchFamily="34" charset="0"/>
                <a:ea typeface="Microsoft YaHei" panose="020B0503020204020204" pitchFamily="34" charset="-122"/>
              </a:rPr>
              <a:t> Sanjib Kumar Panda and post docs </a:t>
            </a:r>
            <a:r>
              <a:rPr lang="en-SG" altLang="en-US" sz="2000" dirty="0" err="1">
                <a:latin typeface="Arial" panose="020B0604020202020204" pitchFamily="34" charset="0"/>
                <a:ea typeface="Microsoft YaHei" panose="020B0503020204020204" pitchFamily="34" charset="-122"/>
              </a:rPr>
              <a:t>Dr.</a:t>
            </a:r>
            <a:r>
              <a:rPr lang="en-SG" altLang="en-US" sz="2000" dirty="0">
                <a:latin typeface="Arial" panose="020B0604020202020204" pitchFamily="34" charset="0"/>
                <a:ea typeface="Microsoft YaHei" panose="020B0503020204020204" pitchFamily="34" charset="-122"/>
              </a:rPr>
              <a:t> </a:t>
            </a:r>
            <a:r>
              <a:rPr lang="en-SG" altLang="en-US" sz="2000" dirty="0" err="1">
                <a:latin typeface="Arial" panose="020B0604020202020204" pitchFamily="34" charset="0"/>
                <a:ea typeface="Microsoft YaHei" panose="020B0503020204020204" pitchFamily="34" charset="-122"/>
              </a:rPr>
              <a:t>Krishnanand</a:t>
            </a:r>
            <a:r>
              <a:rPr lang="en-SG" altLang="en-US" sz="2000" dirty="0">
                <a:latin typeface="Arial" panose="020B0604020202020204" pitchFamily="34" charset="0"/>
                <a:ea typeface="Microsoft YaHei" panose="020B0503020204020204" pitchFamily="34" charset="-122"/>
              </a:rPr>
              <a:t> and </a:t>
            </a:r>
            <a:r>
              <a:rPr lang="en-SG" altLang="en-US" sz="2000" dirty="0" err="1">
                <a:latin typeface="Arial" panose="020B0604020202020204" pitchFamily="34" charset="0"/>
                <a:ea typeface="Microsoft YaHei" panose="020B0503020204020204" pitchFamily="34" charset="-122"/>
              </a:rPr>
              <a:t>Dr.</a:t>
            </a:r>
            <a:r>
              <a:rPr lang="en-SG" altLang="en-US" sz="2000" dirty="0">
                <a:latin typeface="Arial" panose="020B0604020202020204" pitchFamily="34" charset="0"/>
                <a:ea typeface="Microsoft YaHei" panose="020B0503020204020204" pitchFamily="34" charset="-122"/>
              </a:rPr>
              <a:t> </a:t>
            </a:r>
            <a:r>
              <a:rPr lang="en-SG" altLang="en-US" sz="2000" dirty="0" err="1">
                <a:latin typeface="Arial" panose="020B0604020202020204" pitchFamily="34" charset="0"/>
                <a:ea typeface="Microsoft YaHei" panose="020B0503020204020204" pitchFamily="34" charset="-122"/>
              </a:rPr>
              <a:t>Chinh</a:t>
            </a:r>
            <a:r>
              <a:rPr lang="en-SG" altLang="en-US" sz="2000" dirty="0">
                <a:latin typeface="Arial" panose="020B0604020202020204" pitchFamily="34" charset="0"/>
                <a:ea typeface="Microsoft YaHei" panose="020B0503020204020204" pitchFamily="34" charset="-122"/>
              </a:rPr>
              <a:t> for </a:t>
            </a:r>
            <a:r>
              <a:rPr lang="en-SG" altLang="en-US" sz="2000">
                <a:latin typeface="Arial" panose="020B0604020202020204" pitchFamily="34" charset="0"/>
                <a:ea typeface="Microsoft YaHei" panose="020B0503020204020204" pitchFamily="34" charset="-122"/>
              </a:rPr>
              <a:t>their guidance </a:t>
            </a:r>
            <a:r>
              <a:rPr lang="en-SG" altLang="en-US" sz="2000" dirty="0">
                <a:latin typeface="Arial" panose="020B0604020202020204" pitchFamily="34" charset="0"/>
                <a:ea typeface="Microsoft YaHei" panose="020B0503020204020204" pitchFamily="34" charset="-122"/>
              </a:rPr>
              <a:t>during the course of the project.</a:t>
            </a:r>
          </a:p>
        </p:txBody>
      </p:sp>
    </p:spTree>
    <p:extLst>
      <p:ext uri="{BB962C8B-B14F-4D97-AF65-F5344CB8AC3E}">
        <p14:creationId xmlns:p14="http://schemas.microsoft.com/office/powerpoint/2010/main" val="2554830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spc="-1" dirty="0">
                <a:solidFill>
                  <a:srgbClr val="000000"/>
                </a:solidFill>
                <a:uFill>
                  <a:solidFill>
                    <a:srgbClr val="FFFFFF"/>
                  </a:solidFill>
                </a:uFill>
                <a:latin typeface="Bahnschrift SemiCondensed" panose="020B0502040204020203" pitchFamily="34" charset="0"/>
              </a:rPr>
              <a:t>A survey of air quality and its symptoms: Reduced Indoor Air Quality: Symptoms with % of occupants feeling it in different countries</a:t>
            </a:r>
            <a:endParaRPr lang="en-GB" sz="1200" spc="-1" dirty="0">
              <a:solidFill>
                <a:srgbClr val="000000"/>
              </a:solidFill>
              <a:uFill>
                <a:solidFill>
                  <a:srgbClr val="FFFFFF"/>
                </a:solidFill>
              </a:uFill>
              <a:latin typeface="Bahnschrift SemiCondensed" panose="020B0502040204020203" pitchFamily="34" charset="0"/>
            </a:endParaRPr>
          </a:p>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10</a:t>
            </a:fld>
            <a:endParaRPr lang="en-US"/>
          </a:p>
        </p:txBody>
      </p:sp>
    </p:spTree>
    <p:extLst>
      <p:ext uri="{BB962C8B-B14F-4D97-AF65-F5344CB8AC3E}">
        <p14:creationId xmlns:p14="http://schemas.microsoft.com/office/powerpoint/2010/main" val="4004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Next part of IEQ is lighting quality:  The key parameters include Illuminance, electrical and day-light, glare and personal comfort.</a:t>
            </a:r>
          </a:p>
          <a:p>
            <a:pPr marL="0" indent="0">
              <a:buNone/>
            </a:pPr>
            <a:r>
              <a:rPr lang="en-US" dirty="0"/>
              <a:t>Lighting quality is the least looked upon as in studying its health effects and more looked as a architectural aspect. </a:t>
            </a:r>
          </a:p>
          <a:p>
            <a:pPr marL="0" indent="0">
              <a:buNone/>
            </a:pPr>
            <a:r>
              <a:rPr lang="en-US" dirty="0"/>
              <a:t>Health effects include eye strain, head ache, dizziness and lack of concentration in work.</a:t>
            </a:r>
          </a:p>
          <a:p>
            <a:pPr marL="0" indent="0">
              <a:buNone/>
            </a:pPr>
            <a:r>
              <a:rPr lang="en-US" dirty="0"/>
              <a:t>The recommended level of lighting by Illuminating Engineering society of North America is 500 lux at workplace and 400 lux surrounding the work place.</a:t>
            </a:r>
          </a:p>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11</a:t>
            </a:fld>
            <a:endParaRPr lang="en-US"/>
          </a:p>
        </p:txBody>
      </p:sp>
    </p:spTree>
    <p:extLst>
      <p:ext uri="{BB962C8B-B14F-4D97-AF65-F5344CB8AC3E}">
        <p14:creationId xmlns:p14="http://schemas.microsoft.com/office/powerpoint/2010/main" val="100926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Acoustic quality is minimizing the noise and maintaining satisfaction among the occupants.</a:t>
            </a:r>
          </a:p>
          <a:p>
            <a:pPr marL="0" indent="0">
              <a:buNone/>
            </a:pPr>
            <a:r>
              <a:rPr lang="en-US" dirty="0"/>
              <a:t>The reduction in noise improves the productivity and concentration of the occupants.</a:t>
            </a:r>
          </a:p>
          <a:p>
            <a:pPr marL="0" indent="0">
              <a:buNone/>
            </a:pPr>
            <a:r>
              <a:rPr lang="en-US" dirty="0"/>
              <a:t>Sound absorbents are used in reducing the noise in indoor space.</a:t>
            </a:r>
          </a:p>
          <a:p>
            <a:pPr marL="0" indent="0">
              <a:buNone/>
            </a:pPr>
            <a:r>
              <a:rPr lang="en-US" dirty="0"/>
              <a:t>The prescribed standard of sound level at office space by US Green Building Corporation.</a:t>
            </a:r>
          </a:p>
        </p:txBody>
      </p:sp>
      <p:sp>
        <p:nvSpPr>
          <p:cNvPr id="4" name="Slide Number Placeholder 3"/>
          <p:cNvSpPr>
            <a:spLocks noGrp="1"/>
          </p:cNvSpPr>
          <p:nvPr>
            <p:ph type="sldNum" sz="quarter" idx="10"/>
          </p:nvPr>
        </p:nvSpPr>
        <p:spPr/>
        <p:txBody>
          <a:bodyPr/>
          <a:lstStyle/>
          <a:p>
            <a:fld id="{46630BDF-80DA-4F6E-AD94-F2B2D7FBAB63}" type="slidenum">
              <a:rPr lang="en-US" smtClean="0"/>
              <a:pPr/>
              <a:t>12</a:t>
            </a:fld>
            <a:endParaRPr lang="en-US"/>
          </a:p>
        </p:txBody>
      </p:sp>
    </p:spTree>
    <p:extLst>
      <p:ext uri="{BB962C8B-B14F-4D97-AF65-F5344CB8AC3E}">
        <p14:creationId xmlns:p14="http://schemas.microsoft.com/office/powerpoint/2010/main" val="2511719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Agent system in IEQ:</a:t>
            </a:r>
          </a:p>
          <a:p>
            <a:pPr marL="0" indent="0">
              <a:buNone/>
            </a:pPr>
            <a:endParaRPr lang="en-US" dirty="0"/>
          </a:p>
          <a:p>
            <a:pPr marL="0" indent="0">
              <a:buNone/>
            </a:pPr>
            <a:r>
              <a:rPr lang="en-US" dirty="0"/>
              <a:t>Agents are classified by the characteristics they possess</a:t>
            </a:r>
          </a:p>
          <a:p>
            <a:pPr marL="0" indent="0">
              <a:buNone/>
            </a:pPr>
            <a:endParaRPr lang="en-US" dirty="0"/>
          </a:p>
          <a:p>
            <a:pPr marL="0" indent="0">
              <a:buNone/>
            </a:pPr>
            <a:r>
              <a:rPr lang="en-US" dirty="0"/>
              <a:t>The following are some major characteristics of an individual agent:</a:t>
            </a:r>
          </a:p>
        </p:txBody>
      </p:sp>
      <p:sp>
        <p:nvSpPr>
          <p:cNvPr id="4" name="Slide Number Placeholder 3"/>
          <p:cNvSpPr>
            <a:spLocks noGrp="1"/>
          </p:cNvSpPr>
          <p:nvPr>
            <p:ph type="sldNum" sz="quarter" idx="10"/>
          </p:nvPr>
        </p:nvSpPr>
        <p:spPr/>
        <p:txBody>
          <a:bodyPr/>
          <a:lstStyle/>
          <a:p>
            <a:fld id="{46630BDF-80DA-4F6E-AD94-F2B2D7FBAB63}" type="slidenum">
              <a:rPr lang="en-US" smtClean="0"/>
              <a:pPr/>
              <a:t>13</a:t>
            </a:fld>
            <a:endParaRPr lang="en-US"/>
          </a:p>
        </p:txBody>
      </p:sp>
    </p:spTree>
    <p:extLst>
      <p:ext uri="{BB962C8B-B14F-4D97-AF65-F5344CB8AC3E}">
        <p14:creationId xmlns:p14="http://schemas.microsoft.com/office/powerpoint/2010/main" val="723209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 agent system in IEQ:</a:t>
            </a:r>
          </a:p>
          <a:p>
            <a:pPr marL="0" indent="0">
              <a:buNone/>
            </a:pPr>
            <a:endParaRPr lang="en-US" dirty="0"/>
          </a:p>
          <a:p>
            <a:pPr marL="0" indent="0">
              <a:buNone/>
            </a:pPr>
            <a:r>
              <a:rPr lang="en-US" dirty="0"/>
              <a:t>The following are the different agents in involved in a IEQ system</a:t>
            </a:r>
          </a:p>
          <a:p>
            <a:pPr marL="0" indent="0">
              <a:buNone/>
            </a:pPr>
            <a:endParaRPr lang="en-US" dirty="0"/>
          </a:p>
          <a:p>
            <a:pPr marL="0" indent="0">
              <a:buNone/>
            </a:pPr>
            <a:r>
              <a:rPr lang="en-US" dirty="0"/>
              <a:t>Local Agent – Sensor Array,</a:t>
            </a:r>
          </a:p>
          <a:p>
            <a:pPr marL="0" indent="0">
              <a:buNone/>
            </a:pPr>
            <a:r>
              <a:rPr lang="en-US" dirty="0"/>
              <a:t>Central Agent, - the main software controlling all the systems </a:t>
            </a:r>
          </a:p>
          <a:p>
            <a:pPr marL="0" indent="0">
              <a:buNone/>
            </a:pPr>
            <a:r>
              <a:rPr lang="en-US" dirty="0"/>
              <a:t>Occupant – Agent who can express discomfort and change set-point of the room to suit his comfort.</a:t>
            </a:r>
          </a:p>
          <a:p>
            <a:pPr marL="0" indent="0">
              <a:buNone/>
            </a:pPr>
            <a:r>
              <a:rPr lang="en-US" dirty="0"/>
              <a:t>Policies – these are the standards that govern the central agent to take corrective action to maintain comfort and maintain the standards</a:t>
            </a:r>
          </a:p>
        </p:txBody>
      </p:sp>
      <p:sp>
        <p:nvSpPr>
          <p:cNvPr id="4" name="Slide Number Placeholder 3"/>
          <p:cNvSpPr>
            <a:spLocks noGrp="1"/>
          </p:cNvSpPr>
          <p:nvPr>
            <p:ph type="sldNum" sz="quarter" idx="10"/>
          </p:nvPr>
        </p:nvSpPr>
        <p:spPr/>
        <p:txBody>
          <a:bodyPr/>
          <a:lstStyle/>
          <a:p>
            <a:fld id="{46630BDF-80DA-4F6E-AD94-F2B2D7FBAB63}" type="slidenum">
              <a:rPr lang="en-US" smtClean="0"/>
              <a:pPr/>
              <a:t>14</a:t>
            </a:fld>
            <a:endParaRPr lang="en-US"/>
          </a:p>
        </p:txBody>
      </p:sp>
    </p:spTree>
    <p:extLst>
      <p:ext uri="{BB962C8B-B14F-4D97-AF65-F5344CB8AC3E}">
        <p14:creationId xmlns:p14="http://schemas.microsoft.com/office/powerpoint/2010/main" val="3016438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15</a:t>
            </a:fld>
            <a:endParaRPr lang="en-US"/>
          </a:p>
        </p:txBody>
      </p:sp>
    </p:spTree>
    <p:extLst>
      <p:ext uri="{BB962C8B-B14F-4D97-AF65-F5344CB8AC3E}">
        <p14:creationId xmlns:p14="http://schemas.microsoft.com/office/powerpoint/2010/main" val="607044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Modelling of the IEQ system for the Room FEC2 at NUS</a:t>
            </a:r>
          </a:p>
          <a:p>
            <a:pPr marL="0" indent="0">
              <a:buNone/>
            </a:pPr>
            <a:endParaRPr lang="en-US" dirty="0"/>
          </a:p>
          <a:p>
            <a:pPr marL="0" indent="0">
              <a:buNone/>
            </a:pPr>
            <a:r>
              <a:rPr lang="en-US" dirty="0"/>
              <a:t>The building consists of many subsystems that are difficult in modelling by differential equation by the physics that governs the relation between them.</a:t>
            </a:r>
          </a:p>
          <a:p>
            <a:pPr marL="0" indent="0">
              <a:buNone/>
            </a:pPr>
            <a:r>
              <a:rPr lang="en-US" dirty="0"/>
              <a:t>This method of differential equation based modelling is difficult as the system is highly complex and involves many </a:t>
            </a:r>
            <a:r>
              <a:rPr lang="en-US" dirty="0" err="1"/>
              <a:t>susbsystems</a:t>
            </a:r>
            <a:r>
              <a:rPr lang="en-US" dirty="0"/>
              <a:t>.</a:t>
            </a:r>
          </a:p>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16</a:t>
            </a:fld>
            <a:endParaRPr lang="en-US"/>
          </a:p>
        </p:txBody>
      </p:sp>
    </p:spTree>
    <p:extLst>
      <p:ext uri="{BB962C8B-B14F-4D97-AF65-F5344CB8AC3E}">
        <p14:creationId xmlns:p14="http://schemas.microsoft.com/office/powerpoint/2010/main" val="413864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first subsystem model is the thermal model of the room:</a:t>
            </a:r>
          </a:p>
          <a:p>
            <a:pPr marL="0" indent="0">
              <a:buNone/>
            </a:pPr>
            <a:endParaRPr lang="en-US" dirty="0"/>
          </a:p>
          <a:p>
            <a:pPr marL="0" indent="0">
              <a:buNone/>
            </a:pPr>
            <a:r>
              <a:rPr lang="en-US" dirty="0"/>
              <a:t>Two thermal properties that causes variation in temperature are the heat storage and heat transmission</a:t>
            </a:r>
          </a:p>
          <a:p>
            <a:pPr marL="0" indent="0">
              <a:buNone/>
            </a:pPr>
            <a:r>
              <a:rPr lang="en-US" dirty="0"/>
              <a:t>This influences the temperature and relative humidity of the room. These are the two variable that have to be controlled and hence they are the controlled variables</a:t>
            </a:r>
          </a:p>
          <a:p>
            <a:pPr marL="0" indent="0">
              <a:buNone/>
            </a:pPr>
            <a:r>
              <a:rPr lang="en-US" dirty="0"/>
              <a:t>They are controlled by the ACMV system which removes the heat from the system and cools the room. The quantity of heat  that is removed is the manipulated variable.</a:t>
            </a:r>
          </a:p>
          <a:p>
            <a:pPr marL="0" indent="0">
              <a:buNone/>
            </a:pPr>
            <a:endParaRPr lang="en-US" dirty="0"/>
          </a:p>
          <a:p>
            <a:pPr marL="0" indent="0">
              <a:buNone/>
            </a:pPr>
            <a:r>
              <a:rPr lang="en-US" dirty="0"/>
              <a:t>The figure on the right shows the various heat gains in the building due to lighting, equipment, human beings and external temperature.</a:t>
            </a:r>
          </a:p>
        </p:txBody>
      </p:sp>
      <p:sp>
        <p:nvSpPr>
          <p:cNvPr id="4" name="Slide Number Placeholder 3"/>
          <p:cNvSpPr>
            <a:spLocks noGrp="1"/>
          </p:cNvSpPr>
          <p:nvPr>
            <p:ph type="sldNum" sz="quarter" idx="10"/>
          </p:nvPr>
        </p:nvSpPr>
        <p:spPr/>
        <p:txBody>
          <a:bodyPr/>
          <a:lstStyle/>
          <a:p>
            <a:fld id="{46630BDF-80DA-4F6E-AD94-F2B2D7FBAB63}" type="slidenum">
              <a:rPr lang="en-US" smtClean="0"/>
              <a:pPr/>
              <a:t>17</a:t>
            </a:fld>
            <a:endParaRPr lang="en-US"/>
          </a:p>
        </p:txBody>
      </p:sp>
    </p:spTree>
    <p:extLst>
      <p:ext uri="{BB962C8B-B14F-4D97-AF65-F5344CB8AC3E}">
        <p14:creationId xmlns:p14="http://schemas.microsoft.com/office/powerpoint/2010/main" val="1050286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This table gives the heat transfer processes involved with building elements when subjected to heat.</a:t>
            </a:r>
          </a:p>
        </p:txBody>
      </p:sp>
      <p:sp>
        <p:nvSpPr>
          <p:cNvPr id="4" name="Slide Number Placeholder 3"/>
          <p:cNvSpPr>
            <a:spLocks noGrp="1"/>
          </p:cNvSpPr>
          <p:nvPr>
            <p:ph type="sldNum" sz="quarter" idx="10"/>
          </p:nvPr>
        </p:nvSpPr>
        <p:spPr/>
        <p:txBody>
          <a:bodyPr/>
          <a:lstStyle/>
          <a:p>
            <a:fld id="{46630BDF-80DA-4F6E-AD94-F2B2D7FBAB63}" type="slidenum">
              <a:rPr lang="en-US" smtClean="0"/>
              <a:pPr/>
              <a:t>18</a:t>
            </a:fld>
            <a:endParaRPr lang="en-US"/>
          </a:p>
        </p:txBody>
      </p:sp>
    </p:spTree>
    <p:extLst>
      <p:ext uri="{BB962C8B-B14F-4D97-AF65-F5344CB8AC3E}">
        <p14:creationId xmlns:p14="http://schemas.microsoft.com/office/powerpoint/2010/main" val="2730691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Thermal Capacitance and Resistance in Electrical Analogy:</a:t>
            </a: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b="0" strike="noStrike" spc="-1" dirty="0">
                <a:solidFill>
                  <a:srgbClr val="000000"/>
                </a:solidFill>
                <a:uFill>
                  <a:solidFill>
                    <a:srgbClr val="FFFFFF"/>
                  </a:solidFill>
                </a:uFill>
                <a:latin typeface="Bahnschrift SemiCondensed" panose="020B0502040204020203" pitchFamily="34" charset="0"/>
              </a:rPr>
              <a:t>For Capacitance: C</a:t>
            </a:r>
            <a:r>
              <a:rPr lang="en-GB" b="0" strike="noStrike" spc="-1" baseline="-25000" dirty="0">
                <a:solidFill>
                  <a:srgbClr val="000000"/>
                </a:solidFill>
                <a:uFill>
                  <a:solidFill>
                    <a:srgbClr val="FFFFFF"/>
                  </a:solidFill>
                </a:uFill>
                <a:latin typeface="Bahnschrift SemiCondensed" panose="020B0502040204020203" pitchFamily="34" charset="0"/>
              </a:rPr>
              <a:t>t</a:t>
            </a:r>
            <a:r>
              <a:rPr lang="en-GB" b="0" strike="noStrike" spc="-1" dirty="0">
                <a:solidFill>
                  <a:srgbClr val="000000"/>
                </a:solidFill>
                <a:uFill>
                  <a:solidFill>
                    <a:srgbClr val="FFFFFF"/>
                  </a:solidFill>
                </a:uFill>
                <a:latin typeface="Bahnschrift SemiCondensed" panose="020B0502040204020203" pitchFamily="34" charset="0"/>
              </a:rPr>
              <a:t> is the specific heat capacity, m is th</a:t>
            </a:r>
            <a:r>
              <a:rPr lang="en-GB" spc="-1" dirty="0">
                <a:solidFill>
                  <a:srgbClr val="000000"/>
                </a:solidFill>
                <a:uFill>
                  <a:solidFill>
                    <a:srgbClr val="FFFFFF"/>
                  </a:solidFill>
                </a:uFill>
                <a:latin typeface="Bahnschrift SemiCondensed" panose="020B0502040204020203" pitchFamily="34" charset="0"/>
              </a:rPr>
              <a:t>e mass of the object and </a:t>
            </a:r>
            <a:r>
              <a:rPr lang="en-GB" spc="-1" dirty="0">
                <a:solidFill>
                  <a:srgbClr val="000000"/>
                </a:solidFill>
                <a:uFill>
                  <a:solidFill>
                    <a:srgbClr val="FFFFFF"/>
                  </a:solidFill>
                </a:uFill>
                <a:latin typeface="Calibri" panose="020F0502020204030204" pitchFamily="34" charset="0"/>
                <a:cs typeface="Calibri" panose="020F0502020204030204" pitchFamily="34" charset="0"/>
              </a:rPr>
              <a:t>Ṫ </a:t>
            </a:r>
            <a:r>
              <a:rPr lang="en-GB" spc="-1" dirty="0">
                <a:solidFill>
                  <a:srgbClr val="000000"/>
                </a:solidFill>
                <a:uFill>
                  <a:solidFill>
                    <a:srgbClr val="FFFFFF"/>
                  </a:solidFill>
                </a:uFill>
                <a:latin typeface="Bahnschrift SemiCondensed" panose="020B0502040204020203" pitchFamily="34" charset="0"/>
                <a:cs typeface="Calibri" panose="020F0502020204030204" pitchFamily="34" charset="0"/>
              </a:rPr>
              <a:t>is the difference in temperature between surfaces.</a:t>
            </a:r>
            <a:endParaRPr lang="en-GB" b="0" strike="noStrike" spc="-1" baseline="-25000"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For conductive heat transfer: T</a:t>
            </a:r>
            <a:r>
              <a:rPr lang="en-GB" spc="-1" baseline="-25000" dirty="0">
                <a:solidFill>
                  <a:srgbClr val="000000"/>
                </a:solidFill>
                <a:uFill>
                  <a:solidFill>
                    <a:srgbClr val="FFFFFF"/>
                  </a:solidFill>
                </a:uFill>
                <a:latin typeface="Bahnschrift SemiCondensed" panose="020B0502040204020203" pitchFamily="34" charset="0"/>
              </a:rPr>
              <a:t>1 </a:t>
            </a:r>
            <a:r>
              <a:rPr lang="en-GB" spc="-1" dirty="0">
                <a:solidFill>
                  <a:srgbClr val="000000"/>
                </a:solidFill>
                <a:uFill>
                  <a:solidFill>
                    <a:srgbClr val="FFFFFF"/>
                  </a:solidFill>
                </a:uFill>
                <a:latin typeface="Bahnschrift SemiCondensed" panose="020B0502040204020203" pitchFamily="34" charset="0"/>
              </a:rPr>
              <a:t> and T</a:t>
            </a:r>
            <a:r>
              <a:rPr lang="en-GB" spc="-1" baseline="-25000" dirty="0">
                <a:solidFill>
                  <a:srgbClr val="000000"/>
                </a:solidFill>
                <a:uFill>
                  <a:solidFill>
                    <a:srgbClr val="FFFFFF"/>
                  </a:solidFill>
                </a:uFill>
                <a:latin typeface="Bahnschrift SemiCondensed" panose="020B0502040204020203" pitchFamily="34" charset="0"/>
              </a:rPr>
              <a:t>2 </a:t>
            </a:r>
            <a:r>
              <a:rPr lang="en-GB" spc="-1" dirty="0">
                <a:solidFill>
                  <a:srgbClr val="000000"/>
                </a:solidFill>
                <a:uFill>
                  <a:solidFill>
                    <a:srgbClr val="FFFFFF"/>
                  </a:solidFill>
                </a:uFill>
                <a:latin typeface="Bahnschrift SemiCondensed" panose="020B0502040204020203" pitchFamily="34" charset="0"/>
              </a:rPr>
              <a:t> denote the temperature internal and external temperature. K is thermal conductivity, A is area of the wall and L is the width of the wall. </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For convective heat transfer: </a:t>
            </a:r>
            <a:r>
              <a:rPr lang="en-GB" spc="-1" dirty="0" err="1">
                <a:solidFill>
                  <a:srgbClr val="000000"/>
                </a:solidFill>
                <a:uFill>
                  <a:solidFill>
                    <a:srgbClr val="FFFFFF"/>
                  </a:solidFill>
                </a:uFill>
                <a:latin typeface="Bahnschrift SemiCondensed" panose="020B0502040204020203" pitchFamily="34" charset="0"/>
              </a:rPr>
              <a:t>T</a:t>
            </a:r>
            <a:r>
              <a:rPr lang="en-GB" spc="-1" baseline="-25000" dirty="0" err="1">
                <a:solidFill>
                  <a:srgbClr val="000000"/>
                </a:solidFill>
                <a:uFill>
                  <a:solidFill>
                    <a:srgbClr val="FFFFFF"/>
                  </a:solidFill>
                </a:uFill>
                <a:latin typeface="Bahnschrift SemiCondensed" panose="020B0502040204020203" pitchFamily="34" charset="0"/>
              </a:rPr>
              <a:t>s</a:t>
            </a:r>
            <a:r>
              <a:rPr lang="en-GB" spc="-1" baseline="-25000" dirty="0">
                <a:solidFill>
                  <a:srgbClr val="000000"/>
                </a:solidFill>
                <a:uFill>
                  <a:solidFill>
                    <a:srgbClr val="FFFFFF"/>
                  </a:solidFill>
                </a:uFill>
                <a:latin typeface="Bahnschrift SemiCondensed" panose="020B0502040204020203" pitchFamily="34" charset="0"/>
              </a:rPr>
              <a:t> </a:t>
            </a:r>
            <a:r>
              <a:rPr lang="en-GB" spc="-1" dirty="0">
                <a:solidFill>
                  <a:srgbClr val="000000"/>
                </a:solidFill>
                <a:uFill>
                  <a:solidFill>
                    <a:srgbClr val="FFFFFF"/>
                  </a:solidFill>
                </a:uFill>
                <a:latin typeface="Bahnschrift SemiCondensed" panose="020B0502040204020203" pitchFamily="34" charset="0"/>
              </a:rPr>
              <a:t> is the surface temperature and T</a:t>
            </a:r>
            <a:r>
              <a:rPr lang="en-GB" spc="-1" baseline="-25000" dirty="0">
                <a:solidFill>
                  <a:srgbClr val="000000"/>
                </a:solidFill>
                <a:uFill>
                  <a:solidFill>
                    <a:srgbClr val="FFFFFF"/>
                  </a:solidFill>
                </a:uFill>
                <a:latin typeface="Calibri" panose="020F0502020204030204" pitchFamily="34" charset="0"/>
                <a:cs typeface="Calibri" panose="020F0502020204030204" pitchFamily="34" charset="0"/>
              </a:rPr>
              <a:t>∞</a:t>
            </a:r>
            <a:r>
              <a:rPr lang="en-GB" spc="-1" dirty="0">
                <a:solidFill>
                  <a:srgbClr val="000000"/>
                </a:solidFill>
                <a:uFill>
                  <a:solidFill>
                    <a:srgbClr val="FFFFFF"/>
                  </a:solidFill>
                </a:uFill>
                <a:latin typeface="Calibri" panose="020F0502020204030204" pitchFamily="34" charset="0"/>
                <a:cs typeface="Calibri" panose="020F0502020204030204" pitchFamily="34" charset="0"/>
              </a:rPr>
              <a:t> </a:t>
            </a:r>
            <a:r>
              <a:rPr lang="en-GB" spc="-1" dirty="0">
                <a:solidFill>
                  <a:srgbClr val="000000"/>
                </a:solidFill>
                <a:uFill>
                  <a:solidFill>
                    <a:srgbClr val="FFFFFF"/>
                  </a:solidFill>
                </a:uFill>
                <a:latin typeface="Bahnschrift SemiCondensed" panose="020B0502040204020203" pitchFamily="34" charset="0"/>
                <a:cs typeface="Calibri" panose="020F0502020204030204" pitchFamily="34" charset="0"/>
              </a:rPr>
              <a:t>is the fluid temperature.  h is the convective heat transfer coefficient. </a:t>
            </a:r>
            <a:endParaRPr lang="en-GB" b="0" strike="noStrike" spc="-1" baseline="-25000"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19</a:t>
            </a:fld>
            <a:endParaRPr lang="en-US"/>
          </a:p>
        </p:txBody>
      </p:sp>
    </p:spTree>
    <p:extLst>
      <p:ext uri="{BB962C8B-B14F-4D97-AF65-F5344CB8AC3E}">
        <p14:creationId xmlns:p14="http://schemas.microsoft.com/office/powerpoint/2010/main" val="98285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topics that I will present in this presentation includes Background and Motivation, IEQ- A brief overview, Modelling of the system, Indices of the room, Sensor Array and data collection, Discussion of some of the results and then conclude the presentation</a:t>
            </a:r>
          </a:p>
        </p:txBody>
      </p:sp>
      <p:sp>
        <p:nvSpPr>
          <p:cNvPr id="4" name="Slide Number Placeholder 3"/>
          <p:cNvSpPr>
            <a:spLocks noGrp="1"/>
          </p:cNvSpPr>
          <p:nvPr>
            <p:ph type="sldNum" sz="quarter" idx="10"/>
          </p:nvPr>
        </p:nvSpPr>
        <p:spPr/>
        <p:txBody>
          <a:bodyPr/>
          <a:lstStyle/>
          <a:p>
            <a:fld id="{46630BDF-80DA-4F6E-AD94-F2B2D7FBAB63}" type="slidenum">
              <a:rPr lang="en-US" smtClean="0"/>
              <a:pPr/>
              <a:t>2</a:t>
            </a:fld>
            <a:endParaRPr lang="en-US"/>
          </a:p>
        </p:txBody>
      </p:sp>
    </p:spTree>
    <p:extLst>
      <p:ext uri="{BB962C8B-B14F-4D97-AF65-F5344CB8AC3E}">
        <p14:creationId xmlns:p14="http://schemas.microsoft.com/office/powerpoint/2010/main" val="3714606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Electrical analogy of the thermal model based on first order lumped capacitance:</a:t>
            </a:r>
          </a:p>
          <a:p>
            <a:pPr marL="0" indent="0">
              <a:buNone/>
            </a:pPr>
            <a:endParaRPr lang="en-US" dirty="0"/>
          </a:p>
          <a:p>
            <a:pPr marL="0" indent="0">
              <a:buNone/>
            </a:pPr>
            <a:r>
              <a:rPr lang="en-US" dirty="0"/>
              <a:t>Used to represent the wall as a electrical circuit, where the thermal capacitance is in the form of capacitance and thermal resistance is the resistance in the circuit. </a:t>
            </a:r>
          </a:p>
          <a:p>
            <a:pPr marL="0" indent="0">
              <a:buNone/>
            </a:pPr>
            <a:r>
              <a:rPr lang="en-US" dirty="0"/>
              <a:t>Main advantage is ease of computation. From the nodal equation for the node Tm the differential equation governing the circuit can be found to be:</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11494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first order model has some disadvantages like it considers the material to be uniform and single layered. Second overcomes by considering the internal structure of the element.</a:t>
            </a:r>
          </a:p>
          <a:p>
            <a:pPr marL="0" indent="0">
              <a:buNone/>
            </a:pPr>
            <a:r>
              <a:rPr lang="en-US" dirty="0"/>
              <a:t>From the two nodes the differential equation governing the system are:</a:t>
            </a:r>
          </a:p>
          <a:p>
            <a:pPr marL="0" indent="0">
              <a:buNone/>
            </a:pPr>
            <a:endParaRPr lang="en-US" dirty="0"/>
          </a:p>
          <a:p>
            <a:pPr marL="0" indent="0">
              <a:buNone/>
            </a:pPr>
            <a:r>
              <a:rPr lang="en-US" dirty="0"/>
              <a:t>The x1 , x2 , x3 and y1, y2 are the </a:t>
            </a:r>
            <a:r>
              <a:rPr lang="en-US" dirty="0" err="1"/>
              <a:t>coefficeints</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916833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53098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238618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859562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892623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522790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1" kern="1200" dirty="0" err="1">
                <a:solidFill>
                  <a:schemeClr val="tx1"/>
                </a:solidFill>
                <a:effectLst/>
                <a:latin typeface="Times" pitchFamily="18" charset="0"/>
                <a:ea typeface="+mn-ea"/>
                <a:cs typeface="+mn-cs"/>
              </a:rPr>
              <a:t>ρbs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Density of air in building space in </a:t>
            </a:r>
            <a:r>
              <a:rPr lang="en-US" sz="1200" b="0" i="1" kern="1200" dirty="0">
                <a:solidFill>
                  <a:schemeClr val="tx1"/>
                </a:solidFill>
                <a:effectLst/>
                <a:latin typeface="Times" pitchFamily="18" charset="0"/>
                <a:ea typeface="+mn-ea"/>
                <a:cs typeface="+mn-cs"/>
              </a:rPr>
              <a:t>kg=m</a:t>
            </a:r>
            <a:r>
              <a:rPr lang="en-US" sz="1200" b="0" i="0" kern="1200" dirty="0">
                <a:solidFill>
                  <a:schemeClr val="tx1"/>
                </a:solidFill>
                <a:effectLst/>
                <a:latin typeface="Times" pitchFamily="18" charset="0"/>
                <a:ea typeface="+mn-ea"/>
                <a:cs typeface="+mn-cs"/>
              </a:rPr>
              <a:t>3</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Cba</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Specific heat capacity of air in building space in </a:t>
            </a:r>
            <a:r>
              <a:rPr lang="en-US" sz="1200" b="0" i="1" kern="1200" dirty="0">
                <a:solidFill>
                  <a:schemeClr val="tx1"/>
                </a:solidFill>
                <a:effectLst/>
                <a:latin typeface="Times" pitchFamily="18" charset="0"/>
                <a:ea typeface="+mn-ea"/>
                <a:cs typeface="+mn-cs"/>
              </a:rPr>
              <a:t>J=</a:t>
            </a:r>
            <a:r>
              <a:rPr lang="en-US" sz="1200" b="0" i="1" kern="1200" dirty="0" err="1">
                <a:solidFill>
                  <a:schemeClr val="tx1"/>
                </a:solidFill>
                <a:effectLst/>
                <a:latin typeface="Times" pitchFamily="18" charset="0"/>
                <a:ea typeface="+mn-ea"/>
                <a:cs typeface="+mn-cs"/>
              </a:rPr>
              <a:t>kgK</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Vbs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Volume in building space in </a:t>
            </a:r>
            <a:r>
              <a:rPr lang="en-US" sz="1200" b="0" i="1" kern="1200" dirty="0">
                <a:solidFill>
                  <a:schemeClr val="tx1"/>
                </a:solidFill>
                <a:effectLst/>
                <a:latin typeface="Times" pitchFamily="18" charset="0"/>
                <a:ea typeface="+mn-ea"/>
                <a:cs typeface="+mn-cs"/>
              </a:rPr>
              <a:t>m</a:t>
            </a:r>
            <a:r>
              <a:rPr lang="en-US" sz="1200" b="0" i="0" kern="1200" dirty="0">
                <a:solidFill>
                  <a:schemeClr val="tx1"/>
                </a:solidFill>
                <a:effectLst/>
                <a:latin typeface="Times" pitchFamily="18" charset="0"/>
                <a:ea typeface="+mn-ea"/>
                <a:cs typeface="+mn-cs"/>
              </a:rPr>
              <a:t>3</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of air in building space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A </a:t>
            </a:r>
            <a:r>
              <a:rPr lang="en-US" sz="1200" b="0" i="0" kern="1200" dirty="0">
                <a:solidFill>
                  <a:schemeClr val="tx1"/>
                </a:solidFill>
                <a:effectLst/>
                <a:latin typeface="Times" pitchFamily="18" charset="0"/>
                <a:ea typeface="+mn-ea"/>
                <a:cs typeface="+mn-cs"/>
              </a:rPr>
              <a:t>: Area of the element under consideration in </a:t>
            </a:r>
            <a:r>
              <a:rPr lang="en-US" sz="1200" b="0" i="1" kern="1200" dirty="0">
                <a:solidFill>
                  <a:schemeClr val="tx1"/>
                </a:solidFill>
                <a:effectLst/>
                <a:latin typeface="Times" pitchFamily="18" charset="0"/>
                <a:ea typeface="+mn-ea"/>
                <a:cs typeface="+mn-cs"/>
              </a:rPr>
              <a:t>m</a:t>
            </a:r>
            <a:r>
              <a:rPr lang="en-US" sz="1200" b="0" i="0" kern="1200" dirty="0">
                <a:solidFill>
                  <a:schemeClr val="tx1"/>
                </a:solidFill>
                <a:effectLst/>
                <a:latin typeface="Times" pitchFamily="18" charset="0"/>
                <a:ea typeface="+mn-ea"/>
                <a:cs typeface="+mn-cs"/>
              </a:rPr>
              <a:t>2</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Qhuman</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occupants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Qlight</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lighting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Qequipment</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equipment in the room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Troof</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roof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Tr</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right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Tl </a:t>
            </a:r>
            <a:r>
              <a:rPr lang="en-US" sz="1200" b="0" i="0" kern="1200" dirty="0">
                <a:solidFill>
                  <a:schemeClr val="tx1"/>
                </a:solidFill>
                <a:effectLst/>
                <a:latin typeface="Times" pitchFamily="18" charset="0"/>
                <a:ea typeface="+mn-ea"/>
                <a:cs typeface="+mn-cs"/>
              </a:rPr>
              <a:t>: Temperature at surface of left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Tlg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left glass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Tf</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front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Tbg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back glass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Tfl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floor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xlw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xrw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xfw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xroof</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xfl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are the resistance of individual models of left wall, right wall, front wall, roof, and flooring.</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xlg</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xbg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are the resistance of individual models of left glass wall and back glass wall.</a:t>
            </a:r>
            <a:br>
              <a:rPr lang="en-US" sz="1200" b="0" i="0"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N </a:t>
            </a:r>
            <a:r>
              <a:rPr lang="en-US" sz="1200" b="0" i="0" kern="1200" dirty="0">
                <a:solidFill>
                  <a:schemeClr val="tx1"/>
                </a:solidFill>
                <a:effectLst/>
                <a:latin typeface="Times" pitchFamily="18" charset="0"/>
                <a:ea typeface="+mn-ea"/>
                <a:cs typeface="+mn-cs"/>
              </a:rPr>
              <a:t>: number of times the ACMV system needs to replace the air in the room space.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910079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1" kern="1200" dirty="0" err="1">
                <a:solidFill>
                  <a:schemeClr val="tx1"/>
                </a:solidFill>
                <a:effectLst/>
                <a:latin typeface="Times" pitchFamily="18" charset="0"/>
                <a:ea typeface="+mn-ea"/>
                <a:cs typeface="+mn-cs"/>
              </a:rPr>
              <a:t>ρbs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Density of air in building space in </a:t>
            </a:r>
            <a:r>
              <a:rPr lang="en-US" sz="1200" b="0" i="1" kern="1200" dirty="0">
                <a:solidFill>
                  <a:schemeClr val="tx1"/>
                </a:solidFill>
                <a:effectLst/>
                <a:latin typeface="Times" pitchFamily="18" charset="0"/>
                <a:ea typeface="+mn-ea"/>
                <a:cs typeface="+mn-cs"/>
              </a:rPr>
              <a:t>kg=m</a:t>
            </a:r>
            <a:r>
              <a:rPr lang="en-US" sz="1200" b="0" i="0" kern="1200" dirty="0">
                <a:solidFill>
                  <a:schemeClr val="tx1"/>
                </a:solidFill>
                <a:effectLst/>
                <a:latin typeface="Times" pitchFamily="18" charset="0"/>
                <a:ea typeface="+mn-ea"/>
                <a:cs typeface="+mn-cs"/>
              </a:rPr>
              <a:t>3</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Cba</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Specific heat capacity of air in building space in </a:t>
            </a:r>
            <a:r>
              <a:rPr lang="en-US" sz="1200" b="0" i="1" kern="1200" dirty="0">
                <a:solidFill>
                  <a:schemeClr val="tx1"/>
                </a:solidFill>
                <a:effectLst/>
                <a:latin typeface="Times" pitchFamily="18" charset="0"/>
                <a:ea typeface="+mn-ea"/>
                <a:cs typeface="+mn-cs"/>
              </a:rPr>
              <a:t>J=</a:t>
            </a:r>
            <a:r>
              <a:rPr lang="en-US" sz="1200" b="0" i="1" kern="1200" dirty="0" err="1">
                <a:solidFill>
                  <a:schemeClr val="tx1"/>
                </a:solidFill>
                <a:effectLst/>
                <a:latin typeface="Times" pitchFamily="18" charset="0"/>
                <a:ea typeface="+mn-ea"/>
                <a:cs typeface="+mn-cs"/>
              </a:rPr>
              <a:t>kgK</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Vbs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Volume in building space in </a:t>
            </a:r>
            <a:r>
              <a:rPr lang="en-US" sz="1200" b="0" i="1" kern="1200" dirty="0">
                <a:solidFill>
                  <a:schemeClr val="tx1"/>
                </a:solidFill>
                <a:effectLst/>
                <a:latin typeface="Times" pitchFamily="18" charset="0"/>
                <a:ea typeface="+mn-ea"/>
                <a:cs typeface="+mn-cs"/>
              </a:rPr>
              <a:t>m</a:t>
            </a:r>
            <a:r>
              <a:rPr lang="en-US" sz="1200" b="0" i="0" kern="1200" dirty="0">
                <a:solidFill>
                  <a:schemeClr val="tx1"/>
                </a:solidFill>
                <a:effectLst/>
                <a:latin typeface="Times" pitchFamily="18" charset="0"/>
                <a:ea typeface="+mn-ea"/>
                <a:cs typeface="+mn-cs"/>
              </a:rPr>
              <a:t>3</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Tbs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of air in building space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A </a:t>
            </a:r>
            <a:r>
              <a:rPr lang="en-US" sz="1200" b="0" i="0" kern="1200" dirty="0">
                <a:solidFill>
                  <a:schemeClr val="tx1"/>
                </a:solidFill>
                <a:effectLst/>
                <a:latin typeface="Times" pitchFamily="18" charset="0"/>
                <a:ea typeface="+mn-ea"/>
                <a:cs typeface="+mn-cs"/>
              </a:rPr>
              <a:t>: Area of the element under consideration in </a:t>
            </a:r>
            <a:r>
              <a:rPr lang="en-US" sz="1200" b="0" i="1" kern="1200" dirty="0">
                <a:solidFill>
                  <a:schemeClr val="tx1"/>
                </a:solidFill>
                <a:effectLst/>
                <a:latin typeface="Times" pitchFamily="18" charset="0"/>
                <a:ea typeface="+mn-ea"/>
                <a:cs typeface="+mn-cs"/>
              </a:rPr>
              <a:t>m</a:t>
            </a:r>
            <a:r>
              <a:rPr lang="en-US" sz="1200" b="0" i="0" kern="1200" dirty="0">
                <a:solidFill>
                  <a:schemeClr val="tx1"/>
                </a:solidFill>
                <a:effectLst/>
                <a:latin typeface="Times" pitchFamily="18" charset="0"/>
                <a:ea typeface="+mn-ea"/>
                <a:cs typeface="+mn-cs"/>
              </a:rPr>
              <a:t>2</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Qhuman</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occupants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Qlight</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lighting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Qequipment</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Heat gain due to equipment in the room in </a:t>
            </a:r>
            <a:r>
              <a:rPr lang="en-US" sz="1200" b="0" i="1" kern="1200" dirty="0">
                <a:solidFill>
                  <a:schemeClr val="tx1"/>
                </a:solidFill>
                <a:effectLst/>
                <a:latin typeface="Times" pitchFamily="18" charset="0"/>
                <a:ea typeface="+mn-ea"/>
                <a:cs typeface="+mn-cs"/>
              </a:rPr>
              <a:t>W</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Troof</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roof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Tr</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right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Tl </a:t>
            </a:r>
            <a:r>
              <a:rPr lang="en-US" sz="1200" b="0" i="0" kern="1200" dirty="0">
                <a:solidFill>
                  <a:schemeClr val="tx1"/>
                </a:solidFill>
                <a:effectLst/>
                <a:latin typeface="Times" pitchFamily="18" charset="0"/>
                <a:ea typeface="+mn-ea"/>
                <a:cs typeface="+mn-cs"/>
              </a:rPr>
              <a:t>: Temperature at surface of left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Tlg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left glass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Tf</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front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Tbg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back glass wall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Tfl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Temperature at surface of floor in o</a:t>
            </a:r>
            <a:r>
              <a:rPr lang="en-US" sz="1200" b="0" i="1" kern="1200" dirty="0">
                <a:solidFill>
                  <a:schemeClr val="tx1"/>
                </a:solidFill>
                <a:effectLst/>
                <a:latin typeface="Times" pitchFamily="18" charset="0"/>
                <a:ea typeface="+mn-ea"/>
                <a:cs typeface="+mn-cs"/>
              </a:rPr>
              <a:t>C</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xlw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xrw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xfw</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xroof</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xfl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are the resistance of individual models of left wall, right wall, front wall, roof, and flooring.</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xlg</a:t>
            </a:r>
            <a:r>
              <a:rPr lang="en-US" sz="1200" b="0" i="1" kern="1200" dirty="0">
                <a:solidFill>
                  <a:schemeClr val="tx1"/>
                </a:solidFill>
                <a:effectLst/>
                <a:latin typeface="Times" pitchFamily="18" charset="0"/>
                <a:ea typeface="+mn-ea"/>
                <a:cs typeface="+mn-cs"/>
              </a:rPr>
              <a:t>; </a:t>
            </a:r>
            <a:r>
              <a:rPr lang="en-US" sz="1200" b="0" i="1" kern="1200" dirty="0" err="1">
                <a:solidFill>
                  <a:schemeClr val="tx1"/>
                </a:solidFill>
                <a:effectLst/>
                <a:latin typeface="Times" pitchFamily="18" charset="0"/>
                <a:ea typeface="+mn-ea"/>
                <a:cs typeface="+mn-cs"/>
              </a:rPr>
              <a:t>xbg</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are the resistance of individual models of left glass wall and back glass wall.</a:t>
            </a:r>
            <a:br>
              <a:rPr lang="en-US" sz="1200" b="0" i="0"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N </a:t>
            </a:r>
            <a:r>
              <a:rPr lang="en-US" sz="1200" b="0" i="0" kern="1200" dirty="0">
                <a:solidFill>
                  <a:schemeClr val="tx1"/>
                </a:solidFill>
                <a:effectLst/>
                <a:latin typeface="Times" pitchFamily="18" charset="0"/>
                <a:ea typeface="+mn-ea"/>
                <a:cs typeface="+mn-cs"/>
              </a:rPr>
              <a:t>: number of times the ACMV system needs to replace the air in the room space.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109804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Second subsystem in modelling is the air quality:</a:t>
            </a:r>
          </a:p>
          <a:p>
            <a:pPr marL="0" indent="0">
              <a:buNone/>
            </a:pPr>
            <a:endParaRPr lang="en-US" dirty="0"/>
          </a:p>
          <a:p>
            <a:pPr marL="0" indent="0">
              <a:buNone/>
            </a:pPr>
            <a:r>
              <a:rPr lang="en-US" dirty="0"/>
              <a:t>Concentration of CO2 is increased due to two factors. One is the outdoor CO2 that is being brought in by the ACMV system and the second is the CO2 exhaled by the human beings in the room.</a:t>
            </a:r>
          </a:p>
          <a:p>
            <a:pPr marL="0" indent="0">
              <a:buNone/>
            </a:pPr>
            <a:r>
              <a:rPr lang="en-US" dirty="0"/>
              <a:t>The change of CO2 concentration with time is dependent on the external CO2, volume of the room, outdoor air intake and CO2 generated by human beings,</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88793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background motivation behind this project is about the energy that is being used by the Buildings. It amounts for about 39% of the energy consumed overall and in that portion the HVAC and Lighting consume 64% of the energy.</a:t>
            </a:r>
          </a:p>
        </p:txBody>
      </p:sp>
      <p:sp>
        <p:nvSpPr>
          <p:cNvPr id="4" name="Slide Number Placeholder 3"/>
          <p:cNvSpPr>
            <a:spLocks noGrp="1"/>
          </p:cNvSpPr>
          <p:nvPr>
            <p:ph type="sldNum" sz="quarter" idx="10"/>
          </p:nvPr>
        </p:nvSpPr>
        <p:spPr/>
        <p:txBody>
          <a:bodyPr/>
          <a:lstStyle/>
          <a:p>
            <a:fld id="{46630BDF-80DA-4F6E-AD94-F2B2D7FBAB63}" type="slidenum">
              <a:rPr lang="en-US" smtClean="0"/>
              <a:pPr/>
              <a:t>3</a:t>
            </a:fld>
            <a:endParaRPr lang="en-US"/>
          </a:p>
        </p:txBody>
      </p:sp>
    </p:spTree>
    <p:extLst>
      <p:ext uri="{BB962C8B-B14F-4D97-AF65-F5344CB8AC3E}">
        <p14:creationId xmlns:p14="http://schemas.microsoft.com/office/powerpoint/2010/main" val="3714606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Concentration of CO is increased the outdoor CO2 that is being brought in by the ACMV  and does not depend on Human beings, The change of CO concentration with time is dependent on the external CO, volume of the room, outdoor air intake.</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096786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Ozone has a similar relation like that of CO</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973961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Thermal comfort index describes the comfort level of the occupants. ASHRAE 55 standard has prescribed two index that are calculated theoretically taking into account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spc="-1" dirty="0">
                <a:solidFill>
                  <a:srgbClr val="000000"/>
                </a:solidFill>
                <a:uFill>
                  <a:solidFill>
                    <a:srgbClr val="FFFFFF"/>
                  </a:solidFill>
                </a:uFill>
                <a:latin typeface="Bahnschrift SemiCondensed" panose="020B0502040204020203" pitchFamily="34" charset="0"/>
              </a:rPr>
              <a:t>air temperature, radiant temperature, relative humidity, air speed, metabolic rate and clothing insulation. </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29758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1" kern="1200" dirty="0">
                <a:solidFill>
                  <a:schemeClr val="tx1"/>
                </a:solidFill>
                <a:effectLst/>
                <a:latin typeface="Times" pitchFamily="18" charset="0"/>
                <a:ea typeface="+mn-ea"/>
                <a:cs typeface="+mn-cs"/>
              </a:rPr>
              <a:t>M </a:t>
            </a:r>
            <a:r>
              <a:rPr lang="en-US" sz="1200" b="0" i="0" kern="1200" dirty="0">
                <a:solidFill>
                  <a:schemeClr val="tx1"/>
                </a:solidFill>
                <a:effectLst/>
                <a:latin typeface="Times" pitchFamily="18" charset="0"/>
                <a:ea typeface="+mn-ea"/>
                <a:cs typeface="+mn-cs"/>
              </a:rPr>
              <a:t>: metabolic rate per unit area in </a:t>
            </a:r>
            <a:r>
              <a:rPr lang="en-US" sz="1200" b="0" i="1" kern="1200" dirty="0">
                <a:solidFill>
                  <a:schemeClr val="tx1"/>
                </a:solidFill>
                <a:effectLst/>
                <a:latin typeface="Times" pitchFamily="18" charset="0"/>
                <a:ea typeface="+mn-ea"/>
                <a:cs typeface="+mn-cs"/>
              </a:rPr>
              <a:t>BT U=hrft</a:t>
            </a:r>
            <a:r>
              <a:rPr lang="en-US" sz="1200" b="0" i="0" kern="1200" dirty="0">
                <a:solidFill>
                  <a:schemeClr val="tx1"/>
                </a:solidFill>
                <a:effectLst/>
                <a:latin typeface="Times" pitchFamily="18" charset="0"/>
                <a:ea typeface="+mn-ea"/>
                <a:cs typeface="+mn-cs"/>
              </a:rPr>
              <a:t>2</a:t>
            </a:r>
            <a:br>
              <a:rPr lang="en-US" sz="1200" b="0" i="0"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L </a:t>
            </a:r>
            <a:r>
              <a:rPr lang="en-US" sz="1200" b="0" i="0" kern="1200" dirty="0">
                <a:solidFill>
                  <a:schemeClr val="tx1"/>
                </a:solidFill>
                <a:effectLst/>
                <a:latin typeface="Times" pitchFamily="18" charset="0"/>
                <a:ea typeface="+mn-ea"/>
                <a:cs typeface="+mn-cs"/>
              </a:rPr>
              <a:t>: evaporative losses influenced by skin temperature in </a:t>
            </a:r>
            <a:r>
              <a:rPr lang="en-US" sz="1200" b="0" i="1" kern="1200" dirty="0">
                <a:solidFill>
                  <a:schemeClr val="tx1"/>
                </a:solidFill>
                <a:effectLst/>
                <a:latin typeface="Times" pitchFamily="18" charset="0"/>
                <a:ea typeface="+mn-ea"/>
                <a:cs typeface="+mn-cs"/>
              </a:rPr>
              <a:t>BT U=hrft</a:t>
            </a:r>
            <a:r>
              <a:rPr lang="en-US" sz="1200" b="0" i="0" kern="1200" dirty="0">
                <a:solidFill>
                  <a:schemeClr val="tx1"/>
                </a:solidFill>
                <a:effectLst/>
                <a:latin typeface="Times" pitchFamily="18" charset="0"/>
                <a:ea typeface="+mn-ea"/>
                <a:cs typeface="+mn-cs"/>
              </a:rPr>
              <a:t>2</a:t>
            </a:r>
            <a:r>
              <a:rPr lang="en-US" dirty="0"/>
              <a:t> </a:t>
            </a:r>
            <a:br>
              <a:rPr lang="en-US" dirty="0"/>
            </a:br>
            <a:r>
              <a:rPr lang="en-US" sz="1200" b="0" i="1" kern="1200" dirty="0" err="1">
                <a:solidFill>
                  <a:schemeClr val="tx1"/>
                </a:solidFill>
                <a:effectLst/>
                <a:latin typeface="Times" pitchFamily="18" charset="0"/>
                <a:ea typeface="+mn-ea"/>
                <a:cs typeface="+mn-cs"/>
              </a:rPr>
              <a:t>Tcl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average surface temperature of the body in deg. </a:t>
            </a:r>
            <a:r>
              <a:rPr lang="en-US" sz="1200" b="0" i="1" kern="1200" dirty="0">
                <a:solidFill>
                  <a:schemeClr val="tx1"/>
                </a:solidFill>
                <a:effectLst/>
                <a:latin typeface="Times" pitchFamily="18" charset="0"/>
                <a:ea typeface="+mn-ea"/>
                <a:cs typeface="+mn-cs"/>
              </a:rPr>
              <a:t>F</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fcl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ratio of clothed surface area to DuBois surface area</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Rcl</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effective thermal resistance (R-value) of clothing </a:t>
            </a:r>
            <a:r>
              <a:rPr lang="en-US" sz="1200" b="0" i="1" kern="1200" dirty="0">
                <a:solidFill>
                  <a:schemeClr val="tx1"/>
                </a:solidFill>
                <a:effectLst/>
                <a:latin typeface="Times" pitchFamily="18" charset="0"/>
                <a:ea typeface="+mn-ea"/>
                <a:cs typeface="+mn-cs"/>
              </a:rPr>
              <a:t>ft</a:t>
            </a:r>
            <a:r>
              <a:rPr lang="en-US" sz="1200" b="0" i="0" kern="1200" dirty="0">
                <a:solidFill>
                  <a:schemeClr val="tx1"/>
                </a:solidFill>
                <a:effectLst/>
                <a:latin typeface="Times" pitchFamily="18" charset="0"/>
                <a:ea typeface="+mn-ea"/>
                <a:cs typeface="+mn-cs"/>
              </a:rPr>
              <a:t>2o</a:t>
            </a:r>
            <a:r>
              <a:rPr lang="en-US" sz="1200" b="0" i="1" kern="1200" dirty="0">
                <a:solidFill>
                  <a:schemeClr val="tx1"/>
                </a:solidFill>
                <a:effectLst/>
                <a:latin typeface="Times" pitchFamily="18" charset="0"/>
                <a:ea typeface="+mn-ea"/>
                <a:cs typeface="+mn-cs"/>
              </a:rPr>
              <a:t>Fhr=BT U</a:t>
            </a:r>
            <a:br>
              <a:rPr lang="en-US" sz="1200" b="0" i="1"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Ta </a:t>
            </a:r>
            <a:r>
              <a:rPr lang="en-US" sz="1200" b="0" i="0" kern="1200" dirty="0">
                <a:solidFill>
                  <a:schemeClr val="tx1"/>
                </a:solidFill>
                <a:effectLst/>
                <a:latin typeface="Times" pitchFamily="18" charset="0"/>
                <a:ea typeface="+mn-ea"/>
                <a:cs typeface="+mn-cs"/>
              </a:rPr>
              <a:t>: Temperature of the room in </a:t>
            </a:r>
            <a:r>
              <a:rPr lang="en-US" sz="1200" b="0" i="0" kern="1200" dirty="0" err="1">
                <a:solidFill>
                  <a:schemeClr val="tx1"/>
                </a:solidFill>
                <a:effectLst/>
                <a:latin typeface="Times" pitchFamily="18" charset="0"/>
                <a:ea typeface="+mn-ea"/>
                <a:cs typeface="+mn-cs"/>
              </a:rPr>
              <a:t>o</a:t>
            </a:r>
            <a:r>
              <a:rPr lang="en-US" sz="1200" b="0" i="1" kern="1200" dirty="0" err="1">
                <a:solidFill>
                  <a:schemeClr val="tx1"/>
                </a:solidFill>
                <a:effectLst/>
                <a:latin typeface="Times" pitchFamily="18" charset="0"/>
                <a:ea typeface="+mn-ea"/>
                <a:cs typeface="+mn-cs"/>
              </a:rPr>
              <a:t>F</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hc</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:convection heat transfer coefficient in </a:t>
            </a:r>
            <a:r>
              <a:rPr lang="en-US" sz="1200" b="0" i="1" kern="1200" dirty="0">
                <a:solidFill>
                  <a:schemeClr val="tx1"/>
                </a:solidFill>
                <a:effectLst/>
                <a:latin typeface="Times" pitchFamily="18" charset="0"/>
                <a:ea typeface="+mn-ea"/>
                <a:cs typeface="+mn-cs"/>
              </a:rPr>
              <a:t>BT U=hrft</a:t>
            </a:r>
            <a:r>
              <a:rPr lang="en-US" sz="1200" b="0" i="0" kern="1200" dirty="0">
                <a:solidFill>
                  <a:schemeClr val="tx1"/>
                </a:solidFill>
                <a:effectLst/>
                <a:latin typeface="Times" pitchFamily="18" charset="0"/>
                <a:ea typeface="+mn-ea"/>
                <a:cs typeface="+mn-cs"/>
              </a:rPr>
              <a:t>2o</a:t>
            </a:r>
            <a:r>
              <a:rPr lang="en-US" sz="1200" b="0" i="1" kern="1200" dirty="0">
                <a:solidFill>
                  <a:schemeClr val="tx1"/>
                </a:solidFill>
                <a:effectLst/>
                <a:latin typeface="Times" pitchFamily="18" charset="0"/>
                <a:ea typeface="+mn-ea"/>
                <a:cs typeface="+mn-cs"/>
              </a:rPr>
              <a:t>F</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Tr</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Mean radiant Temperature of the room in </a:t>
            </a:r>
            <a:r>
              <a:rPr lang="en-US" sz="1200" b="0" i="0" kern="1200" dirty="0" err="1">
                <a:solidFill>
                  <a:schemeClr val="tx1"/>
                </a:solidFill>
                <a:effectLst/>
                <a:latin typeface="Times" pitchFamily="18" charset="0"/>
                <a:ea typeface="+mn-ea"/>
                <a:cs typeface="+mn-cs"/>
              </a:rPr>
              <a:t>o</a:t>
            </a:r>
            <a:r>
              <a:rPr lang="en-US" sz="1200" b="0" i="1" kern="1200" dirty="0" err="1">
                <a:solidFill>
                  <a:schemeClr val="tx1"/>
                </a:solidFill>
                <a:effectLst/>
                <a:latin typeface="Times" pitchFamily="18" charset="0"/>
                <a:ea typeface="+mn-ea"/>
                <a:cs typeface="+mn-cs"/>
              </a:rPr>
              <a:t>F</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hr</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:radiative heat transfer coefficient in </a:t>
            </a:r>
            <a:r>
              <a:rPr lang="en-US" sz="1200" b="0" i="1" kern="1200" dirty="0">
                <a:solidFill>
                  <a:schemeClr val="tx1"/>
                </a:solidFill>
                <a:effectLst/>
                <a:latin typeface="Times" pitchFamily="18" charset="0"/>
                <a:ea typeface="+mn-ea"/>
                <a:cs typeface="+mn-cs"/>
              </a:rPr>
              <a:t>BT U=hrft</a:t>
            </a:r>
            <a:r>
              <a:rPr lang="en-US" sz="1200" b="0" i="0" kern="1200" dirty="0">
                <a:solidFill>
                  <a:schemeClr val="tx1"/>
                </a:solidFill>
                <a:effectLst/>
                <a:latin typeface="Times" pitchFamily="18" charset="0"/>
                <a:ea typeface="+mn-ea"/>
                <a:cs typeface="+mn-cs"/>
              </a:rPr>
              <a:t>2o</a:t>
            </a:r>
            <a:r>
              <a:rPr lang="en-US" sz="1200" b="0" i="1" kern="1200" dirty="0">
                <a:solidFill>
                  <a:schemeClr val="tx1"/>
                </a:solidFill>
                <a:effectLst/>
                <a:latin typeface="Times" pitchFamily="18" charset="0"/>
                <a:ea typeface="+mn-ea"/>
                <a:cs typeface="+mn-cs"/>
              </a:rPr>
              <a:t>F</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Wa</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Humidity ratio</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Wsk</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saturated Humidity ratio at skin temperature predicted </a:t>
            </a:r>
            <a:br>
              <a:rPr lang="en-US" dirty="0"/>
            </a:br>
            <a:endParaRPr lang="en-US" dirty="0"/>
          </a:p>
          <a:p>
            <a:pPr marL="0" indent="0">
              <a:buNone/>
            </a:pPr>
            <a:endParaRPr lang="en-US" dirty="0"/>
          </a:p>
          <a:p>
            <a:pPr marL="0" indent="0">
              <a:buNone/>
            </a:pPr>
            <a:r>
              <a:rPr lang="en-US" sz="1200" b="0" i="1" kern="1200" dirty="0" err="1">
                <a:solidFill>
                  <a:schemeClr val="tx1"/>
                </a:solidFill>
                <a:effectLst/>
                <a:latin typeface="Times" pitchFamily="18" charset="0"/>
                <a:ea typeface="+mn-ea"/>
                <a:cs typeface="+mn-cs"/>
              </a:rPr>
              <a:t>SurfaceareaDuBois</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 0</a:t>
            </a:r>
            <a:r>
              <a:rPr lang="en-US" sz="1200" b="0" i="1" kern="1200" dirty="0">
                <a:solidFill>
                  <a:schemeClr val="tx1"/>
                </a:solidFill>
                <a:effectLst/>
                <a:latin typeface="Times" pitchFamily="18" charset="0"/>
                <a:ea typeface="+mn-ea"/>
                <a:cs typeface="+mn-cs"/>
              </a:rPr>
              <a:t>:</a:t>
            </a:r>
            <a:r>
              <a:rPr lang="en-US" sz="1200" b="0" i="0" kern="1200" dirty="0">
                <a:solidFill>
                  <a:schemeClr val="tx1"/>
                </a:solidFill>
                <a:effectLst/>
                <a:latin typeface="Times" pitchFamily="18" charset="0"/>
                <a:ea typeface="+mn-ea"/>
                <a:cs typeface="+mn-cs"/>
              </a:rPr>
              <a:t>20247(</a:t>
            </a:r>
            <a:r>
              <a:rPr lang="en-US" sz="1200" b="0" i="1" kern="1200" dirty="0">
                <a:solidFill>
                  <a:schemeClr val="tx1"/>
                </a:solidFill>
                <a:effectLst/>
                <a:latin typeface="Times" pitchFamily="18" charset="0"/>
                <a:ea typeface="+mn-ea"/>
                <a:cs typeface="+mn-cs"/>
              </a:rPr>
              <a:t>height</a:t>
            </a:r>
            <a:r>
              <a:rPr lang="en-US" sz="1200" b="0" i="0" kern="1200" dirty="0">
                <a:solidFill>
                  <a:schemeClr val="tx1"/>
                </a:solidFill>
                <a:effectLst/>
                <a:latin typeface="Times" pitchFamily="18" charset="0"/>
                <a:ea typeface="+mn-ea"/>
                <a:cs typeface="+mn-cs"/>
              </a:rPr>
              <a:t>)0</a:t>
            </a:r>
            <a:r>
              <a:rPr lang="en-US" sz="1200" b="0" i="1" kern="1200" dirty="0">
                <a:solidFill>
                  <a:schemeClr val="tx1"/>
                </a:solidFill>
                <a:effectLst/>
                <a:latin typeface="Times" pitchFamily="18" charset="0"/>
                <a:ea typeface="+mn-ea"/>
                <a:cs typeface="+mn-cs"/>
              </a:rPr>
              <a:t>:</a:t>
            </a:r>
            <a:r>
              <a:rPr lang="en-US" sz="1200" b="0" i="0" kern="1200" dirty="0">
                <a:solidFill>
                  <a:schemeClr val="tx1"/>
                </a:solidFill>
                <a:effectLst/>
                <a:latin typeface="Times" pitchFamily="18" charset="0"/>
                <a:ea typeface="+mn-ea"/>
                <a:cs typeface="+mn-cs"/>
              </a:rPr>
              <a:t>725(</a:t>
            </a:r>
            <a:r>
              <a:rPr lang="en-US" sz="1200" b="0" i="1" kern="1200" dirty="0">
                <a:solidFill>
                  <a:schemeClr val="tx1"/>
                </a:solidFill>
                <a:effectLst/>
                <a:latin typeface="Times" pitchFamily="18" charset="0"/>
                <a:ea typeface="+mn-ea"/>
                <a:cs typeface="+mn-cs"/>
              </a:rPr>
              <a:t>weight</a:t>
            </a:r>
            <a:r>
              <a:rPr lang="en-US" sz="1200" b="0" i="0" kern="1200" dirty="0">
                <a:solidFill>
                  <a:schemeClr val="tx1"/>
                </a:solidFill>
                <a:effectLst/>
                <a:latin typeface="Times" pitchFamily="18" charset="0"/>
                <a:ea typeface="+mn-ea"/>
                <a:cs typeface="+mn-cs"/>
              </a:rPr>
              <a:t>)0</a:t>
            </a:r>
            <a:r>
              <a:rPr lang="en-US" sz="1200" b="0" i="1" kern="1200" dirty="0">
                <a:solidFill>
                  <a:schemeClr val="tx1"/>
                </a:solidFill>
                <a:effectLst/>
                <a:latin typeface="Times" pitchFamily="18" charset="0"/>
                <a:ea typeface="+mn-ea"/>
                <a:cs typeface="+mn-cs"/>
              </a:rPr>
              <a:t>:</a:t>
            </a:r>
            <a:r>
              <a:rPr lang="en-US" sz="1200" b="0" i="0" kern="1200" dirty="0">
                <a:solidFill>
                  <a:schemeClr val="tx1"/>
                </a:solidFill>
                <a:effectLst/>
                <a:latin typeface="Times" pitchFamily="18" charset="0"/>
                <a:ea typeface="+mn-ea"/>
                <a:cs typeface="+mn-cs"/>
              </a:rPr>
              <a:t>425</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675159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100520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1" kern="1200" dirty="0">
                <a:solidFill>
                  <a:schemeClr val="tx1"/>
                </a:solidFill>
                <a:effectLst/>
                <a:latin typeface="Times" pitchFamily="18" charset="0"/>
                <a:ea typeface="+mn-ea"/>
                <a:cs typeface="+mn-cs"/>
              </a:rPr>
              <a:t>AQI </a:t>
            </a:r>
            <a:r>
              <a:rPr lang="en-US" sz="1200" b="0" i="0" kern="1200" dirty="0">
                <a:solidFill>
                  <a:schemeClr val="tx1"/>
                </a:solidFill>
                <a:effectLst/>
                <a:latin typeface="Times" pitchFamily="18" charset="0"/>
                <a:ea typeface="+mn-ea"/>
                <a:cs typeface="+mn-cs"/>
              </a:rPr>
              <a:t>:The Air Quality Index</a:t>
            </a:r>
          </a:p>
          <a:p>
            <a:pPr marL="0" indent="0">
              <a:buNone/>
            </a:pPr>
            <a:r>
              <a:rPr lang="en-US" sz="1200" b="0" i="1" kern="1200" dirty="0" err="1">
                <a:solidFill>
                  <a:schemeClr val="tx1"/>
                </a:solidFill>
                <a:effectLst/>
                <a:latin typeface="Times" pitchFamily="18" charset="0"/>
                <a:ea typeface="+mn-ea"/>
                <a:cs typeface="+mn-cs"/>
              </a:rPr>
              <a:t>Ihigh</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:Index break-point corresponding to </a:t>
            </a:r>
            <a:r>
              <a:rPr lang="en-US" sz="1200" b="0" i="1" kern="1200" dirty="0" err="1">
                <a:solidFill>
                  <a:schemeClr val="tx1"/>
                </a:solidFill>
                <a:effectLst/>
                <a:latin typeface="Times" pitchFamily="18" charset="0"/>
                <a:ea typeface="+mn-ea"/>
                <a:cs typeface="+mn-cs"/>
              </a:rPr>
              <a:t>Chigh</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Ilow</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:Index break-point corresponding to </a:t>
            </a:r>
            <a:r>
              <a:rPr lang="en-US" sz="1200" b="0" i="1" kern="1200" dirty="0" err="1">
                <a:solidFill>
                  <a:schemeClr val="tx1"/>
                </a:solidFill>
                <a:effectLst/>
                <a:latin typeface="Times" pitchFamily="18" charset="0"/>
                <a:ea typeface="+mn-ea"/>
                <a:cs typeface="+mn-cs"/>
              </a:rPr>
              <a:t>Clow</a:t>
            </a:r>
            <a:r>
              <a:rPr lang="en-US" dirty="0"/>
              <a:t> </a:t>
            </a:r>
            <a:br>
              <a:rPr lang="en-US" sz="1200" b="0" i="0"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C </a:t>
            </a:r>
            <a:r>
              <a:rPr lang="en-US" sz="1200" b="0" i="0" kern="1200" dirty="0">
                <a:solidFill>
                  <a:schemeClr val="tx1"/>
                </a:solidFill>
                <a:effectLst/>
                <a:latin typeface="Times" pitchFamily="18" charset="0"/>
                <a:ea typeface="+mn-ea"/>
                <a:cs typeface="+mn-cs"/>
              </a:rPr>
              <a:t>:Pollutant Concentration</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Clow</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:Concentration break-point that is </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C</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Chigh</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:Concentration break-point that is </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C</a:t>
            </a:r>
            <a:br>
              <a:rPr lang="en-US" sz="1200" b="0" i="0" kern="1200" dirty="0">
                <a:solidFill>
                  <a:schemeClr val="tx1"/>
                </a:solidFill>
                <a:effectLst/>
                <a:latin typeface="Times" pitchFamily="18" charset="0"/>
                <a:ea typeface="+mn-ea"/>
                <a:cs typeface="+mn-cs"/>
              </a:rPr>
            </a:b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18871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084301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1" kern="1200" dirty="0" err="1">
                <a:solidFill>
                  <a:schemeClr val="tx1"/>
                </a:solidFill>
                <a:effectLst/>
                <a:latin typeface="Times" pitchFamily="18" charset="0"/>
                <a:ea typeface="+mn-ea"/>
                <a:cs typeface="+mn-cs"/>
              </a:rPr>
              <a:t>LightingIndex</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:The Lighting quality Index</a:t>
            </a:r>
            <a:br>
              <a:rPr lang="en-US" sz="1200" b="0" i="0" kern="1200" dirty="0">
                <a:solidFill>
                  <a:schemeClr val="tx1"/>
                </a:solidFill>
                <a:effectLst/>
                <a:latin typeface="Times" pitchFamily="18" charset="0"/>
                <a:ea typeface="+mn-ea"/>
                <a:cs typeface="+mn-cs"/>
              </a:rPr>
            </a:br>
            <a:r>
              <a:rPr lang="en-US" sz="1200" b="0" i="1" kern="1200" dirty="0">
                <a:solidFill>
                  <a:schemeClr val="tx1"/>
                </a:solidFill>
                <a:effectLst/>
                <a:latin typeface="Times" pitchFamily="18" charset="0"/>
                <a:ea typeface="+mn-ea"/>
                <a:cs typeface="+mn-cs"/>
              </a:rPr>
              <a:t>L </a:t>
            </a:r>
            <a:r>
              <a:rPr lang="en-US" sz="1200" b="0" i="0" kern="1200" dirty="0">
                <a:solidFill>
                  <a:schemeClr val="tx1"/>
                </a:solidFill>
                <a:effectLst/>
                <a:latin typeface="Times" pitchFamily="18" charset="0"/>
                <a:ea typeface="+mn-ea"/>
                <a:cs typeface="+mn-cs"/>
              </a:rPr>
              <a:t>:Intensity of Light at the point</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Llow</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:Intensity of Light break-point that is </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L</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Lhigh</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:Intensity of Light break-point that is </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L</a:t>
            </a:r>
            <a:br>
              <a:rPr lang="en-US" sz="1200" b="0" i="0"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Ihigh</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:Index break-point corresponding to </a:t>
            </a:r>
            <a:r>
              <a:rPr lang="en-US" sz="1200" b="0" i="1" kern="1200" dirty="0" err="1">
                <a:solidFill>
                  <a:schemeClr val="tx1"/>
                </a:solidFill>
                <a:effectLst/>
                <a:latin typeface="Times" pitchFamily="18" charset="0"/>
                <a:ea typeface="+mn-ea"/>
                <a:cs typeface="+mn-cs"/>
              </a:rPr>
              <a:t>Lhigh</a:t>
            </a:r>
            <a:br>
              <a:rPr lang="en-US" sz="1200" b="0" i="1" kern="1200" dirty="0">
                <a:solidFill>
                  <a:schemeClr val="tx1"/>
                </a:solidFill>
                <a:effectLst/>
                <a:latin typeface="Times" pitchFamily="18" charset="0"/>
                <a:ea typeface="+mn-ea"/>
                <a:cs typeface="+mn-cs"/>
              </a:rPr>
            </a:br>
            <a:r>
              <a:rPr lang="en-US" sz="1200" b="0" i="1" kern="1200" dirty="0" err="1">
                <a:solidFill>
                  <a:schemeClr val="tx1"/>
                </a:solidFill>
                <a:effectLst/>
                <a:latin typeface="Times" pitchFamily="18" charset="0"/>
                <a:ea typeface="+mn-ea"/>
                <a:cs typeface="+mn-cs"/>
              </a:rPr>
              <a:t>Ilow</a:t>
            </a:r>
            <a:r>
              <a:rPr lang="en-US" sz="1200" b="0" i="1" kern="1200" dirty="0">
                <a:solidFill>
                  <a:schemeClr val="tx1"/>
                </a:solidFill>
                <a:effectLst/>
                <a:latin typeface="Times" pitchFamily="18" charset="0"/>
                <a:ea typeface="+mn-ea"/>
                <a:cs typeface="+mn-cs"/>
              </a:rPr>
              <a:t> </a:t>
            </a:r>
            <a:r>
              <a:rPr lang="en-US" sz="1200" b="0" i="0" kern="1200" dirty="0">
                <a:solidFill>
                  <a:schemeClr val="tx1"/>
                </a:solidFill>
                <a:effectLst/>
                <a:latin typeface="Times" pitchFamily="18" charset="0"/>
                <a:ea typeface="+mn-ea"/>
                <a:cs typeface="+mn-cs"/>
              </a:rPr>
              <a:t>:Index break-point corresponding to </a:t>
            </a:r>
            <a:r>
              <a:rPr lang="en-US" sz="1200" b="0" i="1" kern="1200" dirty="0" err="1">
                <a:solidFill>
                  <a:schemeClr val="tx1"/>
                </a:solidFill>
                <a:effectLst/>
                <a:latin typeface="Times" pitchFamily="18" charset="0"/>
                <a:ea typeface="+mn-ea"/>
                <a:cs typeface="+mn-cs"/>
              </a:rPr>
              <a:t>Llow</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094391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2405351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variation of CO2 during the time 12:00 noon of 29</a:t>
            </a:r>
            <a:r>
              <a:rPr lang="en-US" baseline="30000" dirty="0"/>
              <a:t>th</a:t>
            </a:r>
            <a:r>
              <a:rPr lang="en-US" dirty="0"/>
              <a:t> October to 12 noon of 1</a:t>
            </a:r>
            <a:r>
              <a:rPr lang="en-US" baseline="30000" dirty="0"/>
              <a:t>st</a:t>
            </a:r>
            <a:r>
              <a:rPr lang="en-US" dirty="0"/>
              <a:t> November  for inhouse sensor array and a commercial sensor.</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41824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second background motivation is the buildings in urban areas have become more and more completely sealed environments which has reduced the quality of indoor air.</a:t>
            </a:r>
          </a:p>
          <a:p>
            <a:pPr marL="0" indent="0">
              <a:buNone/>
            </a:pPr>
            <a:r>
              <a:rPr lang="en-US" dirty="0"/>
              <a:t>Three main problems present includes: Reduced quality of environment, high energy cost and less comfort of occupants. The Multi agent assisted IEQ is one of the solution.</a:t>
            </a:r>
          </a:p>
        </p:txBody>
      </p:sp>
      <p:sp>
        <p:nvSpPr>
          <p:cNvPr id="4" name="Slide Number Placeholder 3"/>
          <p:cNvSpPr>
            <a:spLocks noGrp="1"/>
          </p:cNvSpPr>
          <p:nvPr>
            <p:ph type="sldNum" sz="quarter" idx="10"/>
          </p:nvPr>
        </p:nvSpPr>
        <p:spPr/>
        <p:txBody>
          <a:bodyPr/>
          <a:lstStyle/>
          <a:p>
            <a:fld id="{46630BDF-80DA-4F6E-AD94-F2B2D7FBAB63}" type="slidenum">
              <a:rPr lang="en-US" smtClean="0"/>
              <a:pPr/>
              <a:t>4</a:t>
            </a:fld>
            <a:endParaRPr lang="en-US"/>
          </a:p>
        </p:txBody>
      </p:sp>
    </p:spTree>
    <p:extLst>
      <p:ext uri="{BB962C8B-B14F-4D97-AF65-F5344CB8AC3E}">
        <p14:creationId xmlns:p14="http://schemas.microsoft.com/office/powerpoint/2010/main" val="40902753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variation of CO during the time 4pm afternoon of 18</a:t>
            </a:r>
            <a:r>
              <a:rPr lang="en-US" baseline="30000" dirty="0"/>
              <a:t>th</a:t>
            </a:r>
            <a:r>
              <a:rPr lang="en-US" dirty="0"/>
              <a:t> September to 4pm of 20th September  for inhouse sensor array and a commercial sensor.</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971827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variation of HCHO during the time 6pm afternoon of 10</a:t>
            </a:r>
            <a:r>
              <a:rPr lang="en-US" baseline="30000" dirty="0"/>
              <a:t>th</a:t>
            </a:r>
            <a:r>
              <a:rPr lang="en-US" dirty="0"/>
              <a:t> September to 6pm of 12th September  for inhouse sensor array and a commercial sensor.</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204439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variation of O3 during the time 4pm afternoon of 18</a:t>
            </a:r>
            <a:r>
              <a:rPr lang="en-US" baseline="30000" dirty="0"/>
              <a:t>th</a:t>
            </a:r>
            <a:r>
              <a:rPr lang="en-US" dirty="0"/>
              <a:t> September to 4pm of 20th September  for inhouse sensor array and a commercial sensor.</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676991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831593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675917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410090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7561856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971938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391326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46648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Some of the quotes in famed organizations and news channels about Air pollution. </a:t>
            </a:r>
          </a:p>
        </p:txBody>
      </p:sp>
      <p:sp>
        <p:nvSpPr>
          <p:cNvPr id="4" name="Slide Number Placeholder 3"/>
          <p:cNvSpPr>
            <a:spLocks noGrp="1"/>
          </p:cNvSpPr>
          <p:nvPr>
            <p:ph type="sldNum" sz="quarter" idx="10"/>
          </p:nvPr>
        </p:nvSpPr>
        <p:spPr/>
        <p:txBody>
          <a:bodyPr/>
          <a:lstStyle/>
          <a:p>
            <a:fld id="{46630BDF-80DA-4F6E-AD94-F2B2D7FBAB63}" type="slidenum">
              <a:rPr lang="en-US" smtClean="0"/>
              <a:pPr/>
              <a:t>5</a:t>
            </a:fld>
            <a:endParaRPr lang="en-US"/>
          </a:p>
        </p:txBody>
      </p:sp>
    </p:spTree>
    <p:extLst>
      <p:ext uri="{BB962C8B-B14F-4D97-AF65-F5344CB8AC3E}">
        <p14:creationId xmlns:p14="http://schemas.microsoft.com/office/powerpoint/2010/main" val="3714606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7155239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83623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1883370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412407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990696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Initially the percentage is around 55% of dissatisfaction for temperature of 28 </a:t>
            </a:r>
            <a:r>
              <a:rPr lang="en-US" dirty="0" err="1"/>
              <a:t>deg</a:t>
            </a:r>
            <a:r>
              <a:rPr lang="en-US" dirty="0"/>
              <a:t> C initial temperature. Later it decreases to about 5%.</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667680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Simulated temperatures, relative </a:t>
            </a:r>
            <a:r>
              <a:rPr lang="en-US" dirty="0" err="1"/>
              <a:t>humidty</a:t>
            </a:r>
            <a:r>
              <a:rPr lang="en-US" dirty="0"/>
              <a:t> and air velocity has resulted in relationship between PMV and PPD in the warmer side of the curve</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289857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598427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158350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58604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Coming to Indoor Environmental Quality: It is divided into four important qualities, Thermal Quality, Indoor Air quality, Lighting Quality and Acoustics Comfort.</a:t>
            </a:r>
          </a:p>
          <a:p>
            <a:pPr marL="0" indent="0">
              <a:buNone/>
            </a:pPr>
            <a:r>
              <a:rPr lang="en-US" dirty="0"/>
              <a:t>Thermal quality is dependent on </a:t>
            </a:r>
            <a:r>
              <a:rPr lang="en-GB" sz="1200" b="0" strike="noStrike" spc="-1" dirty="0">
                <a:solidFill>
                  <a:srgbClr val="000000"/>
                </a:solidFill>
                <a:uFill>
                  <a:solidFill>
                    <a:srgbClr val="FFFFFF"/>
                  </a:solidFill>
                </a:uFill>
                <a:latin typeface="Bahnschrift SemiCondensed" panose="020B0502040204020203" pitchFamily="34" charset="0"/>
              </a:rPr>
              <a:t>Temperature, Relative Humidity and Air Velocity.</a:t>
            </a:r>
          </a:p>
          <a:p>
            <a:pPr marL="0" indent="0">
              <a:buNone/>
            </a:pPr>
            <a:r>
              <a:rPr lang="en-GB" sz="1200" b="0" strike="noStrike" spc="-1" dirty="0">
                <a:solidFill>
                  <a:srgbClr val="000000"/>
                </a:solidFill>
                <a:uFill>
                  <a:solidFill>
                    <a:srgbClr val="FFFFFF"/>
                  </a:solidFill>
                </a:uFill>
                <a:latin typeface="Bahnschrift SemiCondensed" panose="020B0502040204020203" pitchFamily="34" charset="0"/>
              </a:rPr>
              <a:t>IAQ is dependent on </a:t>
            </a:r>
            <a:r>
              <a:rPr lang="en-GB" sz="1200" spc="-1" dirty="0">
                <a:solidFill>
                  <a:srgbClr val="000000"/>
                </a:solidFill>
                <a:uFill>
                  <a:solidFill>
                    <a:srgbClr val="FFFFFF"/>
                  </a:solidFill>
                </a:uFill>
                <a:latin typeface="Bahnschrift SemiCondensed" panose="020B0502040204020203" pitchFamily="34" charset="0"/>
              </a:rPr>
              <a:t>concentration of gases - CO</a:t>
            </a:r>
            <a:r>
              <a:rPr lang="en-GB" sz="1200" spc="-1" baseline="-25000" dirty="0">
                <a:solidFill>
                  <a:srgbClr val="000000"/>
                </a:solidFill>
                <a:uFill>
                  <a:solidFill>
                    <a:srgbClr val="FFFFFF"/>
                  </a:solidFill>
                </a:uFill>
                <a:latin typeface="Bahnschrift SemiCondensed" panose="020B0502040204020203" pitchFamily="34" charset="0"/>
              </a:rPr>
              <a:t>2</a:t>
            </a:r>
            <a:r>
              <a:rPr lang="en-GB" sz="1200" spc="-1" dirty="0">
                <a:solidFill>
                  <a:srgbClr val="000000"/>
                </a:solidFill>
                <a:uFill>
                  <a:solidFill>
                    <a:srgbClr val="FFFFFF"/>
                  </a:solidFill>
                </a:uFill>
                <a:latin typeface="Bahnschrift SemiCondensed" panose="020B0502040204020203" pitchFamily="34" charset="0"/>
              </a:rPr>
              <a:t>, CO, O</a:t>
            </a:r>
            <a:r>
              <a:rPr lang="en-GB" sz="1200" spc="-1" baseline="-25000" dirty="0">
                <a:solidFill>
                  <a:srgbClr val="000000"/>
                </a:solidFill>
                <a:uFill>
                  <a:solidFill>
                    <a:srgbClr val="FFFFFF"/>
                  </a:solidFill>
                </a:uFill>
                <a:latin typeface="Bahnschrift SemiCondensed" panose="020B0502040204020203" pitchFamily="34" charset="0"/>
              </a:rPr>
              <a:t>3</a:t>
            </a:r>
            <a:r>
              <a:rPr lang="en-GB" sz="1200" spc="-1" dirty="0">
                <a:solidFill>
                  <a:srgbClr val="000000"/>
                </a:solidFill>
                <a:uFill>
                  <a:solidFill>
                    <a:srgbClr val="FFFFFF"/>
                  </a:solidFill>
                </a:uFill>
                <a:latin typeface="Bahnschrift SemiCondensed" panose="020B0502040204020203" pitchFamily="34" charset="0"/>
              </a:rPr>
              <a:t>, HCHO and VOC’s.</a:t>
            </a:r>
          </a:p>
          <a:p>
            <a:pPr marL="0" indent="0">
              <a:buNone/>
            </a:pPr>
            <a:r>
              <a:rPr lang="en-GB" sz="1200" spc="-1" dirty="0">
                <a:solidFill>
                  <a:srgbClr val="000000"/>
                </a:solidFill>
                <a:uFill>
                  <a:solidFill>
                    <a:srgbClr val="FFFFFF"/>
                  </a:solidFill>
                </a:uFill>
                <a:latin typeface="Bahnschrift SemiCondensed" panose="020B0502040204020203" pitchFamily="34" charset="0"/>
              </a:rPr>
              <a:t>Lighting depends on </a:t>
            </a:r>
            <a:r>
              <a:rPr lang="en-GB" sz="1200" b="0" strike="noStrike" spc="-1" dirty="0">
                <a:solidFill>
                  <a:srgbClr val="000000"/>
                </a:solidFill>
                <a:uFill>
                  <a:solidFill>
                    <a:srgbClr val="FFFFFF"/>
                  </a:solidFill>
                </a:uFill>
                <a:latin typeface="Bahnschrift SemiCondensed" panose="020B0502040204020203" pitchFamily="34" charset="0"/>
              </a:rPr>
              <a:t>Better illuminance, colour temperature and less glare.</a:t>
            </a:r>
          </a:p>
          <a:p>
            <a:pPr marL="0" indent="0">
              <a:buNone/>
            </a:pPr>
            <a:r>
              <a:rPr lang="en-GB" sz="1200" b="0" strike="noStrike" spc="-1" dirty="0">
                <a:solidFill>
                  <a:srgbClr val="000000"/>
                </a:solidFill>
                <a:uFill>
                  <a:solidFill>
                    <a:srgbClr val="FFFFFF"/>
                  </a:solidFill>
                </a:uFill>
                <a:latin typeface="Bahnschrift SemiCondensed" panose="020B0502040204020203" pitchFamily="34" charset="0"/>
              </a:rPr>
              <a:t>Acoustics Comfort depends on </a:t>
            </a:r>
            <a:r>
              <a:rPr lang="en-GB" sz="1200" spc="-1" dirty="0">
                <a:solidFill>
                  <a:srgbClr val="000000"/>
                </a:solidFill>
                <a:uFill>
                  <a:solidFill>
                    <a:srgbClr val="FFFFFF"/>
                  </a:solidFill>
                </a:uFill>
                <a:latin typeface="Bahnschrift SemiCondensed" panose="020B0502040204020203" pitchFamily="34" charset="0"/>
              </a:rPr>
              <a:t>Very less noise, no echo and ease of communication.</a:t>
            </a: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6</a:t>
            </a:fld>
            <a:endParaRPr lang="en-US"/>
          </a:p>
        </p:txBody>
      </p:sp>
    </p:spTree>
    <p:extLst>
      <p:ext uri="{BB962C8B-B14F-4D97-AF65-F5344CB8AC3E}">
        <p14:creationId xmlns:p14="http://schemas.microsoft.com/office/powerpoint/2010/main" val="26343636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Concentration at various tables with assumption that some tables are away from the inlet duct and hence the concentration of the gases are negligible to be accounted for.</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1875724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Below 50 AQI is optimum as human beings are present in the room the concentration of CO2 increases and hence the AQI hovers around the 100 mark.</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983771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914742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4528505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9212435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64560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4538394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6630BDF-80DA-4F6E-AD94-F2B2D7FBAB63}" type="slidenum">
              <a:rPr kumimoji="0" 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67</a:t>
            </a:fld>
            <a:endParaRPr kumimoji="0" 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822870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68</a:t>
            </a:fld>
            <a:endParaRPr lang="en-US"/>
          </a:p>
        </p:txBody>
      </p:sp>
    </p:spTree>
    <p:extLst>
      <p:ext uri="{BB962C8B-B14F-4D97-AF65-F5344CB8AC3E}">
        <p14:creationId xmlns:p14="http://schemas.microsoft.com/office/powerpoint/2010/main" val="4191208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69</a:t>
            </a:fld>
            <a:endParaRPr lang="en-US"/>
          </a:p>
        </p:txBody>
      </p:sp>
    </p:spTree>
    <p:extLst>
      <p:ext uri="{BB962C8B-B14F-4D97-AF65-F5344CB8AC3E}">
        <p14:creationId xmlns:p14="http://schemas.microsoft.com/office/powerpoint/2010/main" val="3098588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standard ranges prescribed by Singapore B.C.A. BCA BUILDING ENERGY BENCHMARKING REPORT 2017 are the following:</a:t>
            </a:r>
          </a:p>
          <a:p>
            <a:pPr marL="0" indent="0">
              <a:buNone/>
            </a:pPr>
            <a:r>
              <a:rPr lang="en-US" dirty="0"/>
              <a:t>The graph on the right shows the ranges of temperature and humidity where the region of comforts are demarked.</a:t>
            </a:r>
          </a:p>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7</a:t>
            </a:fld>
            <a:endParaRPr lang="en-US"/>
          </a:p>
        </p:txBody>
      </p:sp>
    </p:spTree>
    <p:extLst>
      <p:ext uri="{BB962C8B-B14F-4D97-AF65-F5344CB8AC3E}">
        <p14:creationId xmlns:p14="http://schemas.microsoft.com/office/powerpoint/2010/main" val="11724635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46630BDF-80DA-4F6E-AD94-F2B2D7FBAB63}" type="slidenum">
              <a:rPr lang="en-US" smtClean="0"/>
              <a:pPr/>
              <a:t>70</a:t>
            </a:fld>
            <a:endParaRPr lang="en-US"/>
          </a:p>
        </p:txBody>
      </p:sp>
    </p:spTree>
    <p:extLst>
      <p:ext uri="{BB962C8B-B14F-4D97-AF65-F5344CB8AC3E}">
        <p14:creationId xmlns:p14="http://schemas.microsoft.com/office/powerpoint/2010/main" val="343799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Air quality major problems as mentioned before increase of closed spaces, reduction in fresh ventilation and the result is reduction of indoor air quality. </a:t>
            </a:r>
          </a:p>
          <a:p>
            <a:pPr marL="0" indent="0">
              <a:buNone/>
            </a:pPr>
            <a:r>
              <a:rPr lang="en-US" dirty="0"/>
              <a:t>The sources of common pollutants of air:</a:t>
            </a:r>
          </a:p>
          <a:p>
            <a:pPr marL="0" indent="0">
              <a:buNone/>
            </a:pPr>
            <a:endParaRPr lang="en-US" dirty="0"/>
          </a:p>
          <a:p>
            <a:pPr marL="0" indent="0">
              <a:buNone/>
            </a:pPr>
            <a:r>
              <a:rPr lang="en-US" dirty="0"/>
              <a:t>Air borne particles: dust, smoke and pollution due to vehicles</a:t>
            </a:r>
          </a:p>
          <a:p>
            <a:pPr marL="0" indent="0">
              <a:buNone/>
            </a:pPr>
            <a:r>
              <a:rPr lang="en-US" dirty="0"/>
              <a:t>Formaldehyde: furniture, building material, cooking and smoking</a:t>
            </a:r>
          </a:p>
          <a:p>
            <a:pPr marL="0" indent="0">
              <a:buNone/>
            </a:pPr>
            <a:r>
              <a:rPr lang="en-US" dirty="0"/>
              <a:t>Ozone: from outdoor air</a:t>
            </a:r>
          </a:p>
          <a:p>
            <a:pPr marL="0" indent="0">
              <a:buNone/>
            </a:pPr>
            <a:r>
              <a:rPr lang="en-US" dirty="0"/>
              <a:t>Carbon dioxide: From people exhaling</a:t>
            </a:r>
          </a:p>
        </p:txBody>
      </p:sp>
      <p:sp>
        <p:nvSpPr>
          <p:cNvPr id="4" name="Slide Number Placeholder 3"/>
          <p:cNvSpPr>
            <a:spLocks noGrp="1"/>
          </p:cNvSpPr>
          <p:nvPr>
            <p:ph type="sldNum" sz="quarter" idx="10"/>
          </p:nvPr>
        </p:nvSpPr>
        <p:spPr/>
        <p:txBody>
          <a:bodyPr/>
          <a:lstStyle/>
          <a:p>
            <a:fld id="{46630BDF-80DA-4F6E-AD94-F2B2D7FBAB63}" type="slidenum">
              <a:rPr lang="en-US" smtClean="0"/>
              <a:pPr/>
              <a:t>8</a:t>
            </a:fld>
            <a:endParaRPr lang="en-US"/>
          </a:p>
        </p:txBody>
      </p:sp>
    </p:spTree>
    <p:extLst>
      <p:ext uri="{BB962C8B-B14F-4D97-AF65-F5344CB8AC3E}">
        <p14:creationId xmlns:p14="http://schemas.microsoft.com/office/powerpoint/2010/main" val="609859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Some of health effects of air pollution both indoor and outdoor:</a:t>
            </a:r>
          </a:p>
        </p:txBody>
      </p:sp>
      <p:sp>
        <p:nvSpPr>
          <p:cNvPr id="4" name="Slide Number Placeholder 3"/>
          <p:cNvSpPr>
            <a:spLocks noGrp="1"/>
          </p:cNvSpPr>
          <p:nvPr>
            <p:ph type="sldNum" sz="quarter" idx="10"/>
          </p:nvPr>
        </p:nvSpPr>
        <p:spPr/>
        <p:txBody>
          <a:bodyPr/>
          <a:lstStyle/>
          <a:p>
            <a:fld id="{46630BDF-80DA-4F6E-AD94-F2B2D7FBAB63}" type="slidenum">
              <a:rPr lang="en-US" smtClean="0"/>
              <a:pPr/>
              <a:t>9</a:t>
            </a:fld>
            <a:endParaRPr lang="en-US"/>
          </a:p>
        </p:txBody>
      </p:sp>
    </p:spTree>
    <p:extLst>
      <p:ext uri="{BB962C8B-B14F-4D97-AF65-F5344CB8AC3E}">
        <p14:creationId xmlns:p14="http://schemas.microsoft.com/office/powerpoint/2010/main" val="3448824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202" name="Rectangle 10"/>
          <p:cNvSpPr>
            <a:spLocks noChangeArrowheads="1"/>
          </p:cNvSpPr>
          <p:nvPr userDrawn="1"/>
        </p:nvSpPr>
        <p:spPr bwMode="auto">
          <a:xfrm>
            <a:off x="0" y="0"/>
            <a:ext cx="10152063" cy="5486400"/>
          </a:xfrm>
          <a:prstGeom prst="rect">
            <a:avLst/>
          </a:prstGeom>
          <a:solidFill>
            <a:srgbClr val="FF6600"/>
          </a:solidFill>
          <a:ln w="9525">
            <a:noFill/>
            <a:miter lim="800000"/>
            <a:headEnd/>
            <a:tailEnd/>
          </a:ln>
          <a:effectLst/>
        </p:spPr>
        <p:txBody>
          <a:bodyPr wrap="none" anchor="ctr"/>
          <a:lstStyle/>
          <a:p>
            <a:endParaRPr lang="en-US"/>
          </a:p>
        </p:txBody>
      </p:sp>
      <p:sp>
        <p:nvSpPr>
          <p:cNvPr id="8203" name="Rectangle 11"/>
          <p:cNvSpPr>
            <a:spLocks noChangeArrowheads="1"/>
          </p:cNvSpPr>
          <p:nvPr userDrawn="1"/>
        </p:nvSpPr>
        <p:spPr bwMode="auto">
          <a:xfrm>
            <a:off x="0" y="7315200"/>
            <a:ext cx="10152063" cy="280988"/>
          </a:xfrm>
          <a:prstGeom prst="rect">
            <a:avLst/>
          </a:prstGeom>
          <a:solidFill>
            <a:srgbClr val="FF6600"/>
          </a:solidFill>
          <a:ln w="9525">
            <a:noFill/>
            <a:miter lim="800000"/>
            <a:headEnd/>
            <a:tailEnd/>
          </a:ln>
          <a:effectLst/>
        </p:spPr>
        <p:txBody>
          <a:bodyPr wrap="none" anchor="ctr"/>
          <a:lstStyle/>
          <a:p>
            <a:endParaRPr lang="en-US"/>
          </a:p>
        </p:txBody>
      </p:sp>
      <p:sp>
        <p:nvSpPr>
          <p:cNvPr id="8194" name="Rectangle 2"/>
          <p:cNvSpPr>
            <a:spLocks noGrp="1" noChangeArrowheads="1"/>
          </p:cNvSpPr>
          <p:nvPr>
            <p:ph type="ctrTitle"/>
          </p:nvPr>
        </p:nvSpPr>
        <p:spPr>
          <a:xfrm>
            <a:off x="609600" y="1524000"/>
            <a:ext cx="8991600" cy="1752600"/>
          </a:xfrm>
        </p:spPr>
        <p:txBody>
          <a:bodyPr/>
          <a:lstStyle>
            <a:lvl1pPr algn="ctr">
              <a:defRPr sz="6000">
                <a:solidFill>
                  <a:schemeClr val="bg1"/>
                </a:solidFill>
              </a:defRPr>
            </a:lvl1pPr>
          </a:lstStyle>
          <a:p>
            <a:r>
              <a:rPr lang="en-GB"/>
              <a:t>Click to edit Master title style</a:t>
            </a:r>
          </a:p>
        </p:txBody>
      </p:sp>
      <p:pic>
        <p:nvPicPr>
          <p:cNvPr id="8205" name="Picture 13"/>
          <p:cNvPicPr>
            <a:picLocks noChangeAspect="1" noChangeArrowheads="1"/>
          </p:cNvPicPr>
          <p:nvPr userDrawn="1"/>
        </p:nvPicPr>
        <p:blipFill>
          <a:blip r:embed="rId2" cstate="print"/>
          <a:srcRect/>
          <a:stretch>
            <a:fillRect/>
          </a:stretch>
        </p:blipFill>
        <p:spPr bwMode="auto">
          <a:xfrm>
            <a:off x="3733800" y="5757863"/>
            <a:ext cx="2573338" cy="1258887"/>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7696200" y="7016750"/>
            <a:ext cx="2114550" cy="506413"/>
          </a:xfrm>
          <a:prstGeom prst="rect">
            <a:avLst/>
          </a:prstGeom>
        </p:spPr>
        <p:txBody>
          <a:bodyPr/>
          <a:lstStyle>
            <a:lvl1pPr>
              <a:defRPr/>
            </a:lvl1pPr>
          </a:lstStyle>
          <a:p>
            <a:fld id="{6EAC0E3B-F5F7-4574-A84C-4CF8F5017A5D}" type="slidenum">
              <a:rPr lang="en-GB"/>
              <a:pPr/>
              <a:t>‹#›</a:t>
            </a:fld>
            <a:endParaRPr lang="en-GB" sz="1600">
              <a:solidFill>
                <a:schemeClr val="tx1"/>
              </a:solidFill>
            </a:endParaRPr>
          </a:p>
        </p:txBody>
      </p:sp>
      <p:sp>
        <p:nvSpPr>
          <p:cNvPr id="6" name="Footer Placeholder 5"/>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3425" y="914400"/>
            <a:ext cx="2155825"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914400"/>
            <a:ext cx="6319837"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7696200" y="7016750"/>
            <a:ext cx="2114550" cy="506413"/>
          </a:xfrm>
          <a:prstGeom prst="rect">
            <a:avLst/>
          </a:prstGeom>
        </p:spPr>
        <p:txBody>
          <a:bodyPr/>
          <a:lstStyle>
            <a:lvl1pPr>
              <a:defRPr/>
            </a:lvl1pPr>
          </a:lstStyle>
          <a:p>
            <a:fld id="{E40AFBCD-9B49-4556-9B53-74ED120F0F95}" type="slidenum">
              <a:rPr lang="en-GB"/>
              <a:pPr/>
              <a:t>‹#›</a:t>
            </a:fld>
            <a:endParaRPr lang="en-GB" sz="1600">
              <a:solidFill>
                <a:schemeClr val="tx1"/>
              </a:solidFill>
            </a:endParaRPr>
          </a:p>
        </p:txBody>
      </p:sp>
      <p:sp>
        <p:nvSpPr>
          <p:cNvPr id="6" name="Footer Placeholder 5"/>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7696200" y="7016750"/>
            <a:ext cx="2114550" cy="506413"/>
          </a:xfrm>
          <a:prstGeom prst="rect">
            <a:avLst/>
          </a:prstGeom>
        </p:spPr>
        <p:txBody>
          <a:bodyPr/>
          <a:lstStyle>
            <a:lvl1pPr>
              <a:defRPr/>
            </a:lvl1pPr>
          </a:lstStyle>
          <a:p>
            <a:fld id="{9195C335-AF72-447B-B156-A14F5B031545}" type="slidenum">
              <a:rPr lang="en-GB"/>
              <a:pPr/>
              <a:t>‹#›</a:t>
            </a:fld>
            <a:endParaRPr lang="en-GB" sz="1600">
              <a:solidFill>
                <a:schemeClr val="tx1"/>
              </a:solidFill>
            </a:endParaRPr>
          </a:p>
        </p:txBody>
      </p:sp>
      <p:sp>
        <p:nvSpPr>
          <p:cNvPr id="6" name="Footer Placeholder 5"/>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01688" y="4881563"/>
            <a:ext cx="8629650" cy="15081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01688" y="3219450"/>
            <a:ext cx="8629650" cy="166211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5" name="Slide Number Placeholder 4"/>
          <p:cNvSpPr>
            <a:spLocks noGrp="1"/>
          </p:cNvSpPr>
          <p:nvPr>
            <p:ph type="sldNum" sz="quarter" idx="11"/>
          </p:nvPr>
        </p:nvSpPr>
        <p:spPr>
          <a:xfrm>
            <a:off x="7696200" y="7016750"/>
            <a:ext cx="2114550" cy="506413"/>
          </a:xfrm>
          <a:prstGeom prst="rect">
            <a:avLst/>
          </a:prstGeom>
        </p:spPr>
        <p:txBody>
          <a:bodyPr/>
          <a:lstStyle>
            <a:lvl1pPr>
              <a:defRPr/>
            </a:lvl1pPr>
          </a:lstStyle>
          <a:p>
            <a:fld id="{8801E439-2FE6-452A-A1C9-8D501EF58BC5}" type="slidenum">
              <a:rPr lang="en-GB"/>
              <a:pPr/>
              <a:t>‹#›</a:t>
            </a:fld>
            <a:endParaRPr lang="en-GB" sz="1600">
              <a:solidFill>
                <a:schemeClr val="tx1"/>
              </a:solidFill>
            </a:endParaRPr>
          </a:p>
        </p:txBody>
      </p:sp>
      <p:sp>
        <p:nvSpPr>
          <p:cNvPr id="6" name="Footer Placeholder 5"/>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11188" y="2193925"/>
            <a:ext cx="4237037" cy="474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0625" y="2193925"/>
            <a:ext cx="4238625" cy="4740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a:xfrm>
            <a:off x="7696200" y="7016750"/>
            <a:ext cx="2114550" cy="506413"/>
          </a:xfrm>
          <a:prstGeom prst="rect">
            <a:avLst/>
          </a:prstGeom>
        </p:spPr>
        <p:txBody>
          <a:bodyPr/>
          <a:lstStyle>
            <a:lvl1pPr>
              <a:defRPr/>
            </a:lvl1pPr>
          </a:lstStyle>
          <a:p>
            <a:fld id="{F549C334-AF38-4568-8A8F-94DCED0BA21F}" type="slidenum">
              <a:rPr lang="en-GB"/>
              <a:pPr/>
              <a:t>‹#›</a:t>
            </a:fld>
            <a:endParaRPr lang="en-GB" sz="1600">
              <a:solidFill>
                <a:schemeClr val="tx1"/>
              </a:solidFill>
            </a:endParaRPr>
          </a:p>
        </p:txBody>
      </p:sp>
      <p:sp>
        <p:nvSpPr>
          <p:cNvPr id="7" name="Footer Placeholder 6"/>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4800"/>
            <a:ext cx="9136063" cy="126523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8000" y="1700213"/>
            <a:ext cx="4484688" cy="7080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408238"/>
            <a:ext cx="4484688" cy="43767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57788" y="1700213"/>
            <a:ext cx="4486275" cy="7080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57788" y="2408238"/>
            <a:ext cx="4486275" cy="437673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8" name="Slide Number Placeholder 7"/>
          <p:cNvSpPr>
            <a:spLocks noGrp="1"/>
          </p:cNvSpPr>
          <p:nvPr>
            <p:ph type="sldNum" sz="quarter" idx="11"/>
          </p:nvPr>
        </p:nvSpPr>
        <p:spPr>
          <a:xfrm>
            <a:off x="7696200" y="7016750"/>
            <a:ext cx="2114550" cy="506413"/>
          </a:xfrm>
          <a:prstGeom prst="rect">
            <a:avLst/>
          </a:prstGeom>
        </p:spPr>
        <p:txBody>
          <a:bodyPr/>
          <a:lstStyle>
            <a:lvl1pPr>
              <a:defRPr/>
            </a:lvl1pPr>
          </a:lstStyle>
          <a:p>
            <a:fld id="{2F38B74C-007A-46A0-9F13-471BAEA1D43F}" type="slidenum">
              <a:rPr lang="en-GB"/>
              <a:pPr/>
              <a:t>‹#›</a:t>
            </a:fld>
            <a:endParaRPr lang="en-GB" sz="1600">
              <a:solidFill>
                <a:schemeClr val="tx1"/>
              </a:solidFill>
            </a:endParaRPr>
          </a:p>
        </p:txBody>
      </p:sp>
      <p:sp>
        <p:nvSpPr>
          <p:cNvPr id="9" name="Footer Placeholder 8"/>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4" name="Slide Number Placeholder 3"/>
          <p:cNvSpPr>
            <a:spLocks noGrp="1"/>
          </p:cNvSpPr>
          <p:nvPr>
            <p:ph type="sldNum" sz="quarter" idx="11"/>
          </p:nvPr>
        </p:nvSpPr>
        <p:spPr>
          <a:xfrm>
            <a:off x="7696200" y="7016750"/>
            <a:ext cx="2114550" cy="506413"/>
          </a:xfrm>
          <a:prstGeom prst="rect">
            <a:avLst/>
          </a:prstGeom>
        </p:spPr>
        <p:txBody>
          <a:bodyPr/>
          <a:lstStyle>
            <a:lvl1pPr>
              <a:defRPr/>
            </a:lvl1pPr>
          </a:lstStyle>
          <a:p>
            <a:fld id="{0F4857BA-C1CC-4F7A-975B-B57E94A3891D}" type="slidenum">
              <a:rPr lang="en-GB"/>
              <a:pPr/>
              <a:t>‹#›</a:t>
            </a:fld>
            <a:endParaRPr lang="en-GB" sz="1600">
              <a:solidFill>
                <a:schemeClr val="tx1"/>
              </a:solidFill>
            </a:endParaRPr>
          </a:p>
        </p:txBody>
      </p:sp>
      <p:sp>
        <p:nvSpPr>
          <p:cNvPr id="5" name="Footer Placeholder 4"/>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3" name="Slide Number Placeholder 2"/>
          <p:cNvSpPr>
            <a:spLocks noGrp="1"/>
          </p:cNvSpPr>
          <p:nvPr>
            <p:ph type="sldNum" sz="quarter" idx="11"/>
          </p:nvPr>
        </p:nvSpPr>
        <p:spPr>
          <a:xfrm>
            <a:off x="7696200" y="7016750"/>
            <a:ext cx="2114550" cy="506413"/>
          </a:xfrm>
          <a:prstGeom prst="rect">
            <a:avLst/>
          </a:prstGeom>
        </p:spPr>
        <p:txBody>
          <a:bodyPr/>
          <a:lstStyle>
            <a:lvl1pPr>
              <a:defRPr/>
            </a:lvl1pPr>
          </a:lstStyle>
          <a:p>
            <a:fld id="{F8FEBFC2-B7AC-4F6F-B283-312A3C541F76}" type="slidenum">
              <a:rPr lang="en-GB"/>
              <a:pPr/>
              <a:t>‹#›</a:t>
            </a:fld>
            <a:endParaRPr lang="en-GB" sz="1600">
              <a:solidFill>
                <a:schemeClr val="tx1"/>
              </a:solidFill>
            </a:endParaRPr>
          </a:p>
        </p:txBody>
      </p:sp>
      <p:sp>
        <p:nvSpPr>
          <p:cNvPr id="4" name="Footer Placeholder 3"/>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0" y="303213"/>
            <a:ext cx="3340100" cy="12858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968750" y="303213"/>
            <a:ext cx="5675313" cy="64817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0" y="1589088"/>
            <a:ext cx="3340100" cy="51958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a:xfrm>
            <a:off x="7696200" y="7016750"/>
            <a:ext cx="2114550" cy="506413"/>
          </a:xfrm>
          <a:prstGeom prst="rect">
            <a:avLst/>
          </a:prstGeom>
        </p:spPr>
        <p:txBody>
          <a:bodyPr/>
          <a:lstStyle>
            <a:lvl1pPr>
              <a:defRPr/>
            </a:lvl1pPr>
          </a:lstStyle>
          <a:p>
            <a:fld id="{D6FF9BB6-911F-488D-8D29-70DB90ED498E}" type="slidenum">
              <a:rPr lang="en-GB"/>
              <a:pPr/>
              <a:t>‹#›</a:t>
            </a:fld>
            <a:endParaRPr lang="en-GB" sz="1600">
              <a:solidFill>
                <a:schemeClr val="tx1"/>
              </a:solidFill>
            </a:endParaRPr>
          </a:p>
        </p:txBody>
      </p:sp>
      <p:sp>
        <p:nvSpPr>
          <p:cNvPr id="7" name="Footer Placeholder 6"/>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9138" y="5318125"/>
            <a:ext cx="6091237" cy="627063"/>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89138" y="679450"/>
            <a:ext cx="6091237" cy="45577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89138" y="5945188"/>
            <a:ext cx="6091237" cy="8921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11188" y="6999288"/>
            <a:ext cx="2114550" cy="506412"/>
          </a:xfrm>
          <a:prstGeom prst="rect">
            <a:avLst/>
          </a:prstGeom>
        </p:spPr>
        <p:txBody>
          <a:bodyPr/>
          <a:lstStyle>
            <a:lvl1pPr>
              <a:defRPr/>
            </a:lvl1pPr>
          </a:lstStyle>
          <a:p>
            <a:endParaRPr lang="en-US"/>
          </a:p>
        </p:txBody>
      </p:sp>
      <p:sp>
        <p:nvSpPr>
          <p:cNvPr id="6" name="Slide Number Placeholder 5"/>
          <p:cNvSpPr>
            <a:spLocks noGrp="1"/>
          </p:cNvSpPr>
          <p:nvPr>
            <p:ph type="sldNum" sz="quarter" idx="11"/>
          </p:nvPr>
        </p:nvSpPr>
        <p:spPr>
          <a:xfrm>
            <a:off x="7696200" y="7016750"/>
            <a:ext cx="2114550" cy="506413"/>
          </a:xfrm>
          <a:prstGeom prst="rect">
            <a:avLst/>
          </a:prstGeom>
        </p:spPr>
        <p:txBody>
          <a:bodyPr/>
          <a:lstStyle>
            <a:lvl1pPr>
              <a:defRPr/>
            </a:lvl1pPr>
          </a:lstStyle>
          <a:p>
            <a:fld id="{FAAAD4CD-C03B-46A3-858A-CE7FA3AC194B}" type="slidenum">
              <a:rPr lang="en-GB"/>
              <a:pPr/>
              <a:t>‹#›</a:t>
            </a:fld>
            <a:endParaRPr lang="en-GB" sz="1600">
              <a:solidFill>
                <a:schemeClr val="tx1"/>
              </a:solidFill>
            </a:endParaRPr>
          </a:p>
        </p:txBody>
      </p:sp>
      <p:sp>
        <p:nvSpPr>
          <p:cNvPr id="7" name="Footer Placeholder 6"/>
          <p:cNvSpPr>
            <a:spLocks noGrp="1"/>
          </p:cNvSpPr>
          <p:nvPr>
            <p:ph type="ftr" sz="quarter" idx="12"/>
          </p:nvPr>
        </p:nvSpPr>
        <p:spPr/>
        <p:txBody>
          <a:bodyPr/>
          <a:lstStyle>
            <a:lvl1pPr>
              <a:defRPr/>
            </a:lvl1pPr>
          </a:lstStyle>
          <a:p>
            <a:endParaRPr lang="en-GB"/>
          </a:p>
          <a:p>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userDrawn="1"/>
        </p:nvSpPr>
        <p:spPr bwMode="auto">
          <a:xfrm>
            <a:off x="1" y="7315201"/>
            <a:ext cx="10152062" cy="280987"/>
          </a:xfrm>
          <a:prstGeom prst="rect">
            <a:avLst/>
          </a:prstGeom>
          <a:solidFill>
            <a:srgbClr val="003399"/>
          </a:solidFill>
          <a:ln w="9525">
            <a:noFill/>
            <a:miter lim="800000"/>
            <a:headEnd/>
            <a:tailEnd/>
          </a:ln>
          <a:effectLst/>
        </p:spPr>
        <p:txBody>
          <a:bodyPr wrap="none" anchor="ct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1600" b="1" dirty="0">
                <a:solidFill>
                  <a:schemeClr val="bg1"/>
                </a:solidFill>
                <a:latin typeface="Calibri" panose="020F0502020204030204" pitchFamily="34" charset="0"/>
              </a:rPr>
              <a:t>Aravind Madan Mohan &lt;e0154145@u.nus.edu&gt; </a:t>
            </a:r>
            <a:r>
              <a:rPr lang="en-US" sz="1600" b="1" baseline="0" dirty="0">
                <a:solidFill>
                  <a:schemeClr val="bg1"/>
                </a:solidFill>
                <a:latin typeface="Calibri" panose="020F0502020204030204" pitchFamily="34" charset="0"/>
              </a:rPr>
              <a:t>                                                          </a:t>
            </a:r>
            <a:r>
              <a:rPr lang="en-US" sz="1600" b="1" dirty="0">
                <a:solidFill>
                  <a:schemeClr val="bg1"/>
                </a:solidFill>
                <a:latin typeface="Calibri" panose="020F0502020204030204" pitchFamily="34" charset="0"/>
              </a:rPr>
              <a:t> National University of Singapore (NUS)</a:t>
            </a:r>
          </a:p>
        </p:txBody>
      </p:sp>
      <p:sp>
        <p:nvSpPr>
          <p:cNvPr id="1026" name="Rectangle 2"/>
          <p:cNvSpPr>
            <a:spLocks noGrp="1" noChangeArrowheads="1"/>
          </p:cNvSpPr>
          <p:nvPr>
            <p:ph type="title"/>
          </p:nvPr>
        </p:nvSpPr>
        <p:spPr bwMode="auto">
          <a:xfrm>
            <a:off x="0" y="369094"/>
            <a:ext cx="8505031" cy="1266825"/>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p>
            <a:pPr lvl="0"/>
            <a:r>
              <a:rPr lang="en-GB" dirty="0"/>
              <a:t>Click to edit Master title style</a:t>
            </a:r>
          </a:p>
        </p:txBody>
      </p:sp>
      <p:sp>
        <p:nvSpPr>
          <p:cNvPr id="1027" name="Rectangle 3"/>
          <p:cNvSpPr>
            <a:spLocks noGrp="1" noChangeArrowheads="1"/>
          </p:cNvSpPr>
          <p:nvPr>
            <p:ph type="body" idx="1"/>
          </p:nvPr>
        </p:nvSpPr>
        <p:spPr bwMode="auto">
          <a:xfrm>
            <a:off x="199231" y="1816895"/>
            <a:ext cx="9677400" cy="5117306"/>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32" name="Rectangle 8"/>
          <p:cNvSpPr>
            <a:spLocks noChangeArrowheads="1"/>
          </p:cNvSpPr>
          <p:nvPr userDrawn="1"/>
        </p:nvSpPr>
        <p:spPr bwMode="auto">
          <a:xfrm>
            <a:off x="-1" y="0"/>
            <a:ext cx="10152063" cy="369094"/>
          </a:xfrm>
          <a:prstGeom prst="rect">
            <a:avLst/>
          </a:prstGeom>
          <a:solidFill>
            <a:srgbClr val="003399"/>
          </a:solidFill>
          <a:ln w="9525">
            <a:noFill/>
            <a:miter lim="800000"/>
            <a:headEnd/>
            <a:tailEnd/>
          </a:ln>
          <a:effectLst/>
        </p:spPr>
        <p:txBody>
          <a:bodyPr wrap="none" anchor="ctr"/>
          <a:lstStyle/>
          <a:p>
            <a:endParaRPr lang="en-US" sz="1600" b="1" dirty="0">
              <a:solidFill>
                <a:schemeClr val="bg1"/>
              </a:solidFill>
              <a:latin typeface="Calibri" panose="020F0502020204030204" pitchFamily="34" charset="0"/>
            </a:endParaRPr>
          </a:p>
        </p:txBody>
      </p:sp>
      <p:sp>
        <p:nvSpPr>
          <p:cNvPr id="1036" name="Rectangle 12"/>
          <p:cNvSpPr>
            <a:spLocks noGrp="1" noChangeArrowheads="1"/>
          </p:cNvSpPr>
          <p:nvPr>
            <p:ph type="ftr" sz="quarter" idx="3"/>
          </p:nvPr>
        </p:nvSpPr>
        <p:spPr bwMode="auto">
          <a:xfrm>
            <a:off x="4695031" y="7315200"/>
            <a:ext cx="762000" cy="280987"/>
          </a:xfrm>
          <a:prstGeom prst="rect">
            <a:avLst/>
          </a:prstGeom>
          <a:noFill/>
          <a:ln w="9525">
            <a:noFill/>
            <a:miter lim="800000"/>
            <a:headEnd/>
            <a:tailEnd/>
          </a:ln>
          <a:effectLst/>
        </p:spPr>
        <p:txBody>
          <a:bodyPr vert="horz" wrap="square" lIns="101384" tIns="50691" rIns="101384" bIns="50691" numCol="1" anchor="t" anchorCtr="0" compatLnSpc="1">
            <a:prstTxWarp prst="textNoShape">
              <a:avLst/>
            </a:prstTxWarp>
          </a:bodyPr>
          <a:lstStyle>
            <a:lvl1pPr algn="ctr" defTabSz="1014413">
              <a:defRPr sz="1600"/>
            </a:lvl1pPr>
          </a:lstStyle>
          <a:p>
            <a:endParaRPr lang="en-GB" dirty="0"/>
          </a:p>
          <a:p>
            <a:endParaRPr lang="en-GB" dirty="0"/>
          </a:p>
        </p:txBody>
      </p:sp>
      <p:sp>
        <p:nvSpPr>
          <p:cNvPr id="2" name="Rectangle 1"/>
          <p:cNvSpPr/>
          <p:nvPr userDrawn="1"/>
        </p:nvSpPr>
        <p:spPr>
          <a:xfrm>
            <a:off x="504031" y="427284"/>
            <a:ext cx="8035132" cy="338554"/>
          </a:xfrm>
          <a:prstGeom prst="rect">
            <a:avLst/>
          </a:prstGeom>
        </p:spPr>
        <p:txBody>
          <a:bodyPr wrap="square">
            <a:spAutoFit/>
          </a:bodyPr>
          <a:lstStyle/>
          <a:p>
            <a:pPr algn="ctr"/>
            <a:r>
              <a:rPr lang="en-US" sz="1600" b="1" i="0" dirty="0">
                <a:solidFill>
                  <a:srgbClr val="0070C0"/>
                </a:solidFill>
                <a:latin typeface="Bahnschrift SemiCondensed" panose="020B0502040204020203" pitchFamily="34" charset="0"/>
              </a:rPr>
              <a:t>EE5003: Project Presentation on 15.November.2018</a:t>
            </a:r>
          </a:p>
        </p:txBody>
      </p:sp>
      <p:pic>
        <p:nvPicPr>
          <p:cNvPr id="1034" name="Picture 10"/>
          <p:cNvPicPr>
            <a:picLocks noChangeAspect="1" noChangeArrowheads="1"/>
          </p:cNvPicPr>
          <p:nvPr userDrawn="1"/>
        </p:nvPicPr>
        <p:blipFill>
          <a:blip r:embed="rId13" cstate="print"/>
          <a:srcRect/>
          <a:stretch>
            <a:fillRect/>
          </a:stretch>
        </p:blipFill>
        <p:spPr bwMode="auto">
          <a:xfrm>
            <a:off x="8492331" y="427284"/>
            <a:ext cx="1612900" cy="788988"/>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1014413" rtl="0" fontAlgn="base">
        <a:spcBef>
          <a:spcPct val="0"/>
        </a:spcBef>
        <a:spcAft>
          <a:spcPct val="0"/>
        </a:spcAft>
        <a:defRPr sz="3500">
          <a:solidFill>
            <a:srgbClr val="FF6600"/>
          </a:solidFill>
          <a:latin typeface="Bahnschrift SemiCondensed" panose="020B0502040204020203" pitchFamily="34" charset="0"/>
          <a:ea typeface="+mj-ea"/>
          <a:cs typeface="+mj-cs"/>
        </a:defRPr>
      </a:lvl1pPr>
      <a:lvl2pPr algn="l" defTabSz="1014413" rtl="0" fontAlgn="base">
        <a:spcBef>
          <a:spcPct val="0"/>
        </a:spcBef>
        <a:spcAft>
          <a:spcPct val="0"/>
        </a:spcAft>
        <a:defRPr sz="3500">
          <a:solidFill>
            <a:srgbClr val="FF6600"/>
          </a:solidFill>
          <a:latin typeface="Times New Roman" pitchFamily="18" charset="0"/>
        </a:defRPr>
      </a:lvl2pPr>
      <a:lvl3pPr algn="l" defTabSz="1014413" rtl="0" fontAlgn="base">
        <a:spcBef>
          <a:spcPct val="0"/>
        </a:spcBef>
        <a:spcAft>
          <a:spcPct val="0"/>
        </a:spcAft>
        <a:defRPr sz="3500">
          <a:solidFill>
            <a:srgbClr val="FF6600"/>
          </a:solidFill>
          <a:latin typeface="Times New Roman" pitchFamily="18" charset="0"/>
        </a:defRPr>
      </a:lvl3pPr>
      <a:lvl4pPr algn="l" defTabSz="1014413" rtl="0" fontAlgn="base">
        <a:spcBef>
          <a:spcPct val="0"/>
        </a:spcBef>
        <a:spcAft>
          <a:spcPct val="0"/>
        </a:spcAft>
        <a:defRPr sz="3500">
          <a:solidFill>
            <a:srgbClr val="FF6600"/>
          </a:solidFill>
          <a:latin typeface="Times New Roman" pitchFamily="18" charset="0"/>
        </a:defRPr>
      </a:lvl4pPr>
      <a:lvl5pPr algn="l" defTabSz="1014413" rtl="0" fontAlgn="base">
        <a:spcBef>
          <a:spcPct val="0"/>
        </a:spcBef>
        <a:spcAft>
          <a:spcPct val="0"/>
        </a:spcAft>
        <a:defRPr sz="3500">
          <a:solidFill>
            <a:srgbClr val="FF6600"/>
          </a:solidFill>
          <a:latin typeface="Times New Roman" pitchFamily="18" charset="0"/>
        </a:defRPr>
      </a:lvl5pPr>
      <a:lvl6pPr marL="457200" algn="l" defTabSz="1014413" rtl="0" fontAlgn="base">
        <a:spcBef>
          <a:spcPct val="0"/>
        </a:spcBef>
        <a:spcAft>
          <a:spcPct val="0"/>
        </a:spcAft>
        <a:defRPr sz="3500">
          <a:solidFill>
            <a:srgbClr val="FF6600"/>
          </a:solidFill>
          <a:latin typeface="Times New Roman" pitchFamily="18" charset="0"/>
        </a:defRPr>
      </a:lvl6pPr>
      <a:lvl7pPr marL="914400" algn="l" defTabSz="1014413" rtl="0" fontAlgn="base">
        <a:spcBef>
          <a:spcPct val="0"/>
        </a:spcBef>
        <a:spcAft>
          <a:spcPct val="0"/>
        </a:spcAft>
        <a:defRPr sz="3500">
          <a:solidFill>
            <a:srgbClr val="FF6600"/>
          </a:solidFill>
          <a:latin typeface="Times New Roman" pitchFamily="18" charset="0"/>
        </a:defRPr>
      </a:lvl7pPr>
      <a:lvl8pPr marL="1371600" algn="l" defTabSz="1014413" rtl="0" fontAlgn="base">
        <a:spcBef>
          <a:spcPct val="0"/>
        </a:spcBef>
        <a:spcAft>
          <a:spcPct val="0"/>
        </a:spcAft>
        <a:defRPr sz="3500">
          <a:solidFill>
            <a:srgbClr val="FF6600"/>
          </a:solidFill>
          <a:latin typeface="Times New Roman" pitchFamily="18" charset="0"/>
        </a:defRPr>
      </a:lvl8pPr>
      <a:lvl9pPr marL="1828800" algn="l" defTabSz="1014413" rtl="0" fontAlgn="base">
        <a:spcBef>
          <a:spcPct val="0"/>
        </a:spcBef>
        <a:spcAft>
          <a:spcPct val="0"/>
        </a:spcAft>
        <a:defRPr sz="3500">
          <a:solidFill>
            <a:srgbClr val="FF6600"/>
          </a:solidFill>
          <a:latin typeface="Times New Roman" pitchFamily="18" charset="0"/>
        </a:defRPr>
      </a:lvl9pPr>
    </p:titleStyle>
    <p:bodyStyle>
      <a:lvl1pPr algn="l" defTabSz="1014413" rtl="0" fontAlgn="base">
        <a:spcBef>
          <a:spcPct val="20000"/>
        </a:spcBef>
        <a:spcAft>
          <a:spcPct val="0"/>
        </a:spcAft>
        <a:defRPr sz="2500" b="1">
          <a:solidFill>
            <a:srgbClr val="003399"/>
          </a:solidFill>
          <a:latin typeface="Bahnschrift SemiCondensed" panose="020B0502040204020203" pitchFamily="34" charset="0"/>
          <a:ea typeface="+mn-ea"/>
          <a:cs typeface="+mn-cs"/>
        </a:defRPr>
      </a:lvl1pPr>
      <a:lvl2pPr marL="374650" indent="6350" algn="l" defTabSz="1014413" rtl="0" fontAlgn="base">
        <a:spcBef>
          <a:spcPct val="20000"/>
        </a:spcBef>
        <a:spcAft>
          <a:spcPct val="0"/>
        </a:spcAft>
        <a:defRPr sz="2600">
          <a:solidFill>
            <a:srgbClr val="003399"/>
          </a:solidFill>
          <a:latin typeface="Bahnschrift SemiCondensed" panose="020B0502040204020203" pitchFamily="34" charset="0"/>
        </a:defRPr>
      </a:lvl2pPr>
      <a:lvl3pPr marL="755650" algn="l" defTabSz="1014413" rtl="0" fontAlgn="base">
        <a:spcBef>
          <a:spcPct val="20000"/>
        </a:spcBef>
        <a:spcAft>
          <a:spcPct val="0"/>
        </a:spcAft>
        <a:defRPr sz="2200" b="1">
          <a:solidFill>
            <a:srgbClr val="FF6600"/>
          </a:solidFill>
          <a:latin typeface="Bahnschrift SemiCondensed" panose="020B0502040204020203" pitchFamily="34" charset="0"/>
        </a:defRPr>
      </a:lvl3pPr>
      <a:lvl4pPr marL="1143000" indent="6350" algn="l" defTabSz="1014413" rtl="0" fontAlgn="base">
        <a:spcBef>
          <a:spcPct val="20000"/>
        </a:spcBef>
        <a:spcAft>
          <a:spcPct val="0"/>
        </a:spcAft>
        <a:defRPr sz="2200" i="1">
          <a:solidFill>
            <a:srgbClr val="003399"/>
          </a:solidFill>
          <a:latin typeface="Bahnschrift SemiCondensed" panose="020B0502040204020203" pitchFamily="34" charset="0"/>
        </a:defRPr>
      </a:lvl4pPr>
      <a:lvl5pPr marL="1524000" algn="l" defTabSz="1014413" rtl="0" fontAlgn="base">
        <a:spcBef>
          <a:spcPct val="20000"/>
        </a:spcBef>
        <a:spcAft>
          <a:spcPct val="0"/>
        </a:spcAft>
        <a:defRPr sz="2000">
          <a:solidFill>
            <a:srgbClr val="003399"/>
          </a:solidFill>
          <a:latin typeface="Bahnschrift SemiCondensed" panose="020B0502040204020203" pitchFamily="34" charset="0"/>
        </a:defRPr>
      </a:lvl5pPr>
      <a:lvl6pPr marL="1981200" algn="l" defTabSz="1014413" rtl="0" fontAlgn="base">
        <a:spcBef>
          <a:spcPct val="20000"/>
        </a:spcBef>
        <a:spcAft>
          <a:spcPct val="0"/>
        </a:spcAft>
        <a:defRPr sz="2000">
          <a:solidFill>
            <a:srgbClr val="003399"/>
          </a:solidFill>
          <a:latin typeface="+mn-lt"/>
        </a:defRPr>
      </a:lvl6pPr>
      <a:lvl7pPr marL="2438400" algn="l" defTabSz="1014413" rtl="0" fontAlgn="base">
        <a:spcBef>
          <a:spcPct val="20000"/>
        </a:spcBef>
        <a:spcAft>
          <a:spcPct val="0"/>
        </a:spcAft>
        <a:defRPr sz="2000">
          <a:solidFill>
            <a:srgbClr val="003399"/>
          </a:solidFill>
          <a:latin typeface="+mn-lt"/>
        </a:defRPr>
      </a:lvl7pPr>
      <a:lvl8pPr marL="2895600" algn="l" defTabSz="1014413" rtl="0" fontAlgn="base">
        <a:spcBef>
          <a:spcPct val="20000"/>
        </a:spcBef>
        <a:spcAft>
          <a:spcPct val="0"/>
        </a:spcAft>
        <a:defRPr sz="2000">
          <a:solidFill>
            <a:srgbClr val="003399"/>
          </a:solidFill>
          <a:latin typeface="+mn-lt"/>
        </a:defRPr>
      </a:lvl8pPr>
      <a:lvl9pPr marL="3352800" algn="l" defTabSz="1014413" rtl="0" fontAlgn="base">
        <a:spcBef>
          <a:spcPct val="20000"/>
        </a:spcBef>
        <a:spcAft>
          <a:spcPct val="0"/>
        </a:spcAft>
        <a:defRPr sz="2000">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3.png"/><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0.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9.wdp"/><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1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3.wdp"/></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4.wdp"/></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15.wdp"/></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microsoft.com/office/2007/relationships/hdphoto" Target="../media/hdphoto16.wdp"/></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microsoft.com/office/2007/relationships/hdphoto" Target="../media/hdphoto17.wdp"/></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8.wdp"/></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9.wdp"/></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20.wdp"/></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microsoft.com/office/2007/relationships/hdphoto" Target="../media/hdphoto21.wdp"/></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2.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3A70B655-7581-4815-99E3-00E8E2FE2FAF}"/>
              </a:ext>
            </a:extLst>
          </p:cNvPr>
          <p:cNvSpPr>
            <a:spLocks noChangeArrowheads="1"/>
          </p:cNvSpPr>
          <p:nvPr/>
        </p:nvSpPr>
        <p:spPr bwMode="auto">
          <a:xfrm>
            <a:off x="0" y="0"/>
            <a:ext cx="10148888" cy="5483225"/>
          </a:xfrm>
          <a:prstGeom prst="rect">
            <a:avLst/>
          </a:prstGeom>
          <a:solidFill>
            <a:srgbClr val="FF66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2" name="Rectangle 2">
            <a:extLst>
              <a:ext uri="{FF2B5EF4-FFF2-40B4-BE49-F238E27FC236}">
                <a16:creationId xmlns:a16="http://schemas.microsoft.com/office/drawing/2014/main" id="{C5BE6E31-C5C0-4229-95E5-7F0B1398C21A}"/>
              </a:ext>
            </a:extLst>
          </p:cNvPr>
          <p:cNvSpPr>
            <a:spLocks noChangeArrowheads="1"/>
          </p:cNvSpPr>
          <p:nvPr/>
        </p:nvSpPr>
        <p:spPr bwMode="auto">
          <a:xfrm>
            <a:off x="3505200" y="7016750"/>
            <a:ext cx="3211513"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1520" tIns="50760" rIns="101520" bIns="5076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ea typeface="Microsoft YaHei" panose="020B0503020204020204" pitchFamily="34" charset="-122"/>
              </a:defRPr>
            </a:lvl9pPr>
          </a:lstStyle>
          <a:p>
            <a:pPr algn="ctr" hangingPunct="1">
              <a:lnSpc>
                <a:spcPct val="100000"/>
              </a:lnSpc>
            </a:pPr>
            <a:endParaRPr lang="en-SG" altLang="en-US"/>
          </a:p>
          <a:p>
            <a:pPr algn="ctr" hangingPunct="1">
              <a:lnSpc>
                <a:spcPct val="100000"/>
              </a:lnSpc>
            </a:pPr>
            <a:endParaRPr lang="en-SG" altLang="en-US"/>
          </a:p>
        </p:txBody>
      </p:sp>
      <p:sp>
        <p:nvSpPr>
          <p:cNvPr id="5123" name="Rectangle 3">
            <a:extLst>
              <a:ext uri="{FF2B5EF4-FFF2-40B4-BE49-F238E27FC236}">
                <a16:creationId xmlns:a16="http://schemas.microsoft.com/office/drawing/2014/main" id="{8AC057D5-DD7C-4399-9BFF-E5DDE59AC031}"/>
              </a:ext>
            </a:extLst>
          </p:cNvPr>
          <p:cNvSpPr>
            <a:spLocks noChangeArrowheads="1"/>
          </p:cNvSpPr>
          <p:nvPr/>
        </p:nvSpPr>
        <p:spPr bwMode="auto">
          <a:xfrm>
            <a:off x="0" y="7315200"/>
            <a:ext cx="10148888" cy="277813"/>
          </a:xfrm>
          <a:prstGeom prst="rect">
            <a:avLst/>
          </a:prstGeom>
          <a:solidFill>
            <a:srgbClr val="FF66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5124" name="Picture 4">
            <a:extLst>
              <a:ext uri="{FF2B5EF4-FFF2-40B4-BE49-F238E27FC236}">
                <a16:creationId xmlns:a16="http://schemas.microsoft.com/office/drawing/2014/main" id="{CDE75150-B5FB-4842-BF80-734ECA603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751513"/>
            <a:ext cx="2573338" cy="1255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5" name="Rectangle 5">
            <a:extLst>
              <a:ext uri="{FF2B5EF4-FFF2-40B4-BE49-F238E27FC236}">
                <a16:creationId xmlns:a16="http://schemas.microsoft.com/office/drawing/2014/main" id="{B184D32B-CB71-4773-807D-755B54917A29}"/>
              </a:ext>
            </a:extLst>
          </p:cNvPr>
          <p:cNvSpPr>
            <a:spLocks noChangeArrowheads="1"/>
          </p:cNvSpPr>
          <p:nvPr/>
        </p:nvSpPr>
        <p:spPr bwMode="auto">
          <a:xfrm>
            <a:off x="0" y="4078288"/>
            <a:ext cx="10152063" cy="1003300"/>
          </a:xfrm>
          <a:prstGeom prst="rect">
            <a:avLst/>
          </a:prstGeom>
          <a:solidFill>
            <a:srgbClr val="FFFFFF"/>
          </a:solidFill>
          <a:ln w="25560" cap="flat">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9pPr>
          </a:lstStyle>
          <a:p>
            <a:pPr algn="ctr" hangingPunct="1">
              <a:lnSpc>
                <a:spcPct val="100000"/>
              </a:lnSpc>
            </a:pPr>
            <a:r>
              <a:rPr lang="en-SG" altLang="en-US" sz="2000" dirty="0">
                <a:latin typeface="Bahnschrift SemiCondensed" panose="020B0502040204020203" pitchFamily="34" charset="0"/>
              </a:rPr>
              <a:t>Presented by</a:t>
            </a:r>
          </a:p>
          <a:p>
            <a:pPr algn="ctr" hangingPunct="1">
              <a:lnSpc>
                <a:spcPct val="100000"/>
              </a:lnSpc>
            </a:pPr>
            <a:r>
              <a:rPr lang="en-SG" altLang="en-US" sz="2000" dirty="0">
                <a:latin typeface="Bahnschrift SemiCondensed" panose="020B0502040204020203" pitchFamily="34" charset="0"/>
              </a:rPr>
              <a:t>Aravind Madan Mohan </a:t>
            </a:r>
          </a:p>
          <a:p>
            <a:pPr algn="ctr" hangingPunct="1">
              <a:lnSpc>
                <a:spcPct val="100000"/>
              </a:lnSpc>
            </a:pPr>
            <a:r>
              <a:rPr lang="en-SG" altLang="en-US" sz="2000" dirty="0">
                <a:latin typeface="Bahnschrift SemiCondensed" panose="020B0502040204020203" pitchFamily="34" charset="0"/>
              </a:rPr>
              <a:t>e0154145@u.nus.edu</a:t>
            </a:r>
          </a:p>
        </p:txBody>
      </p:sp>
      <p:sp>
        <p:nvSpPr>
          <p:cNvPr id="5126" name="Rectangle 6">
            <a:extLst>
              <a:ext uri="{FF2B5EF4-FFF2-40B4-BE49-F238E27FC236}">
                <a16:creationId xmlns:a16="http://schemas.microsoft.com/office/drawing/2014/main" id="{89BEC0FC-A67A-4A3D-BC06-9FA91C91B1FC}"/>
              </a:ext>
            </a:extLst>
          </p:cNvPr>
          <p:cNvSpPr>
            <a:spLocks noChangeArrowheads="1"/>
          </p:cNvSpPr>
          <p:nvPr/>
        </p:nvSpPr>
        <p:spPr bwMode="auto">
          <a:xfrm>
            <a:off x="-3175" y="293688"/>
            <a:ext cx="10150475" cy="331787"/>
          </a:xfrm>
          <a:prstGeom prst="rect">
            <a:avLst/>
          </a:prstGeom>
          <a:solidFill>
            <a:srgbClr val="FF6600"/>
          </a:solidFill>
          <a:ln w="25560" cap="flat">
            <a:solidFill>
              <a:srgbClr val="FF66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9pPr>
          </a:lstStyle>
          <a:p>
            <a:pPr algn="ctr" hangingPunct="1">
              <a:lnSpc>
                <a:spcPct val="100000"/>
              </a:lnSpc>
            </a:pPr>
            <a:r>
              <a:rPr lang="en-SG" altLang="en-US" sz="2000" b="1" dirty="0">
                <a:solidFill>
                  <a:schemeClr val="bg1"/>
                </a:solidFill>
                <a:latin typeface="Bahnschrift SemiBold SemiConden" panose="020B0502040204020203" pitchFamily="34" charset="0"/>
                <a:ea typeface="Verdana" panose="020B0604030504040204" pitchFamily="34" charset="0"/>
              </a:rPr>
              <a:t>EE5003: Project Presentation on 15.November.2018</a:t>
            </a:r>
          </a:p>
        </p:txBody>
      </p:sp>
      <p:sp>
        <p:nvSpPr>
          <p:cNvPr id="5127" name="Rectangle 7">
            <a:extLst>
              <a:ext uri="{FF2B5EF4-FFF2-40B4-BE49-F238E27FC236}">
                <a16:creationId xmlns:a16="http://schemas.microsoft.com/office/drawing/2014/main" id="{1FFA2B28-8619-4BB0-A2DA-6D7CDE8ED4B2}"/>
              </a:ext>
            </a:extLst>
          </p:cNvPr>
          <p:cNvSpPr>
            <a:spLocks noChangeArrowheads="1"/>
          </p:cNvSpPr>
          <p:nvPr/>
        </p:nvSpPr>
        <p:spPr bwMode="auto">
          <a:xfrm>
            <a:off x="3175" y="2554288"/>
            <a:ext cx="10148888" cy="1003300"/>
          </a:xfrm>
          <a:prstGeom prst="rect">
            <a:avLst/>
          </a:prstGeom>
          <a:solidFill>
            <a:srgbClr val="FFFFFF"/>
          </a:solidFill>
          <a:ln w="25560" cap="flat">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Lst>
              <a:defRPr>
                <a:solidFill>
                  <a:srgbClr val="000000"/>
                </a:solidFill>
                <a:latin typeface="Arial" panose="020B0604020202020204" pitchFamily="34" charset="0"/>
                <a:ea typeface="Microsoft YaHei" panose="020B0503020204020204" pitchFamily="34" charset="-122"/>
              </a:defRPr>
            </a:lvl9pPr>
          </a:lstStyle>
          <a:p>
            <a:pPr algn="ctr" hangingPunct="1">
              <a:lnSpc>
                <a:spcPct val="100000"/>
              </a:lnSpc>
            </a:pPr>
            <a:r>
              <a:rPr lang="en-SG" altLang="en-US" sz="2000" dirty="0">
                <a:latin typeface="Bahnschrift SemiCondensed" panose="020B0502040204020203" pitchFamily="34" charset="0"/>
              </a:rPr>
              <a:t>Guided by</a:t>
            </a:r>
          </a:p>
          <a:p>
            <a:pPr algn="ctr" hangingPunct="1">
              <a:lnSpc>
                <a:spcPct val="100000"/>
              </a:lnSpc>
            </a:pPr>
            <a:r>
              <a:rPr lang="en-SG" altLang="en-US" sz="2000" dirty="0">
                <a:latin typeface="Bahnschrift SemiCondensed" panose="020B0502040204020203" pitchFamily="34" charset="0"/>
              </a:rPr>
              <a:t>Assoc. </a:t>
            </a:r>
            <a:r>
              <a:rPr lang="en-SG" altLang="en-US" sz="2000" dirty="0" err="1">
                <a:latin typeface="Bahnschrift SemiCondensed" panose="020B0502040204020203" pitchFamily="34" charset="0"/>
              </a:rPr>
              <a:t>Prof.</a:t>
            </a:r>
            <a:r>
              <a:rPr lang="en-SG" altLang="en-US" sz="2000" dirty="0">
                <a:latin typeface="Bahnschrift SemiCondensed" panose="020B0502040204020203" pitchFamily="34" charset="0"/>
              </a:rPr>
              <a:t>  </a:t>
            </a:r>
            <a:r>
              <a:rPr lang="en-SG" altLang="en-US" sz="2000" dirty="0" err="1">
                <a:latin typeface="Bahnschrift SemiCondensed" panose="020B0502040204020203" pitchFamily="34" charset="0"/>
              </a:rPr>
              <a:t>Dr.</a:t>
            </a:r>
            <a:r>
              <a:rPr lang="en-SG" altLang="en-US" sz="2000" dirty="0">
                <a:latin typeface="Bahnschrift SemiCondensed" panose="020B0502040204020203" pitchFamily="34" charset="0"/>
              </a:rPr>
              <a:t> Sanjib Kumar Panda</a:t>
            </a:r>
          </a:p>
          <a:p>
            <a:pPr algn="ctr" hangingPunct="1">
              <a:lnSpc>
                <a:spcPct val="100000"/>
              </a:lnSpc>
            </a:pPr>
            <a:r>
              <a:rPr lang="en-SG" altLang="en-US" sz="2000" dirty="0">
                <a:latin typeface="Bahnschrift SemiCondensed" panose="020B0502040204020203" pitchFamily="34" charset="0"/>
              </a:rPr>
              <a:t>Electrical and Computer Engineering Department</a:t>
            </a:r>
          </a:p>
        </p:txBody>
      </p:sp>
      <p:sp>
        <p:nvSpPr>
          <p:cNvPr id="5128" name="Rectangle 8">
            <a:extLst>
              <a:ext uri="{FF2B5EF4-FFF2-40B4-BE49-F238E27FC236}">
                <a16:creationId xmlns:a16="http://schemas.microsoft.com/office/drawing/2014/main" id="{F8066612-A36F-4A6D-8A4C-BCFFE31734E7}"/>
              </a:ext>
            </a:extLst>
          </p:cNvPr>
          <p:cNvSpPr>
            <a:spLocks noChangeArrowheads="1"/>
          </p:cNvSpPr>
          <p:nvPr/>
        </p:nvSpPr>
        <p:spPr bwMode="auto">
          <a:xfrm>
            <a:off x="273049" y="908627"/>
            <a:ext cx="9598025" cy="173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rgbClr val="000000"/>
                </a:solidFill>
                <a:latin typeface="Arial" panose="020B0604020202020204" pitchFamily="34" charset="0"/>
                <a:ea typeface="Microsoft YaHei" panose="020B0503020204020204" pitchFamily="34" charset="-122"/>
              </a:defRPr>
            </a:lvl9pPr>
          </a:lstStyle>
          <a:p>
            <a:pPr algn="ctr" hangingPunct="1">
              <a:lnSpc>
                <a:spcPct val="100000"/>
              </a:lnSpc>
            </a:pPr>
            <a:r>
              <a:rPr lang="en-SG" altLang="en-US" sz="3600" dirty="0">
                <a:solidFill>
                  <a:schemeClr val="bg1"/>
                </a:solidFill>
                <a:latin typeface="Footlight MT Light" panose="0204060206030A020304" pitchFamily="18" charset="0"/>
              </a:rPr>
              <a:t>Multi agent Assisted Indoor Environmental Quality (IEQ) for Smart Buildings</a:t>
            </a:r>
          </a:p>
        </p:txBody>
      </p:sp>
    </p:spTree>
    <p:extLst>
      <p:ext uri="{BB962C8B-B14F-4D97-AF65-F5344CB8AC3E}">
        <p14:creationId xmlns:p14="http://schemas.microsoft.com/office/powerpoint/2010/main" val="31245918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10</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52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Indoor Air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z="2800" u="sng"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graphicFrame>
        <p:nvGraphicFramePr>
          <p:cNvPr id="2" name="Table 1">
            <a:extLst>
              <a:ext uri="{FF2B5EF4-FFF2-40B4-BE49-F238E27FC236}">
                <a16:creationId xmlns:a16="http://schemas.microsoft.com/office/drawing/2014/main" id="{59141558-D83B-4F7D-8028-A6A62A3F43B6}"/>
              </a:ext>
            </a:extLst>
          </p:cNvPr>
          <p:cNvGraphicFramePr>
            <a:graphicFrameLocks noGrp="1"/>
          </p:cNvGraphicFramePr>
          <p:nvPr>
            <p:extLst>
              <p:ext uri="{D42A27DB-BD31-4B8C-83A1-F6EECF244321}">
                <p14:modId xmlns:p14="http://schemas.microsoft.com/office/powerpoint/2010/main" val="265852506"/>
              </p:ext>
            </p:extLst>
          </p:nvPr>
        </p:nvGraphicFramePr>
        <p:xfrm>
          <a:off x="1692010" y="2708720"/>
          <a:ext cx="6768042" cy="3708400"/>
        </p:xfrm>
        <a:graphic>
          <a:graphicData uri="http://schemas.openxmlformats.org/drawingml/2006/table">
            <a:tbl>
              <a:tblPr firstRow="1" bandRow="1">
                <a:effectLst>
                  <a:innerShdw blurRad="63500" dist="50800" dir="2700000">
                    <a:prstClr val="black">
                      <a:alpha val="50000"/>
                    </a:prstClr>
                  </a:innerShdw>
                </a:effectLst>
                <a:tableStyleId>{1E171933-4619-4E11-9A3F-F7608DF75F80}</a:tableStyleId>
              </a:tblPr>
              <a:tblGrid>
                <a:gridCol w="2256014">
                  <a:extLst>
                    <a:ext uri="{9D8B030D-6E8A-4147-A177-3AD203B41FA5}">
                      <a16:colId xmlns:a16="http://schemas.microsoft.com/office/drawing/2014/main" val="1193211256"/>
                    </a:ext>
                  </a:extLst>
                </a:gridCol>
                <a:gridCol w="2256014">
                  <a:extLst>
                    <a:ext uri="{9D8B030D-6E8A-4147-A177-3AD203B41FA5}">
                      <a16:colId xmlns:a16="http://schemas.microsoft.com/office/drawing/2014/main" val="1424413533"/>
                    </a:ext>
                  </a:extLst>
                </a:gridCol>
                <a:gridCol w="2256014">
                  <a:extLst>
                    <a:ext uri="{9D8B030D-6E8A-4147-A177-3AD203B41FA5}">
                      <a16:colId xmlns:a16="http://schemas.microsoft.com/office/drawing/2014/main" val="3630244221"/>
                    </a:ext>
                  </a:extLst>
                </a:gridCol>
              </a:tblGrid>
              <a:tr h="370840">
                <a:tc>
                  <a:txBody>
                    <a:bodyPr/>
                    <a:lstStyle/>
                    <a:p>
                      <a:r>
                        <a:rPr lang="en-IN" sz="1200" dirty="0">
                          <a:effectLst/>
                          <a:latin typeface="Bahnschrift SemiCondensed" panose="020B0502040204020203" pitchFamily="34" charset="0"/>
                        </a:rPr>
                        <a:t>European Countries </a:t>
                      </a:r>
                      <a:endParaRPr lang="en-IN" dirty="0">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USA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London, UK</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1849583660"/>
                  </a:ext>
                </a:extLst>
              </a:tr>
              <a:tr h="370840">
                <a:tc>
                  <a:txBody>
                    <a:bodyPr/>
                    <a:lstStyle/>
                    <a:p>
                      <a:r>
                        <a:rPr lang="en-IN" sz="1200">
                          <a:effectLst/>
                          <a:latin typeface="Bahnschrift SemiCondensed" panose="020B0502040204020203" pitchFamily="34" charset="0"/>
                        </a:rPr>
                        <a:t>Dry Skin (32%)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Tired or Strained Eyes (33%) </a:t>
                      </a:r>
                      <a:endParaRPr lang="en-US">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Headache (44%)</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4075513490"/>
                  </a:ext>
                </a:extLst>
              </a:tr>
              <a:tr h="370840">
                <a:tc>
                  <a:txBody>
                    <a:bodyPr/>
                    <a:lstStyle/>
                    <a:p>
                      <a:r>
                        <a:rPr lang="en-IN" sz="1200">
                          <a:effectLst/>
                          <a:latin typeface="Bahnschrift SemiCondensed" panose="020B0502040204020203" pitchFamily="34" charset="0"/>
                        </a:rPr>
                        <a:t>Lethargy (31%)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Dry, itching, irritated eyes (30%) </a:t>
                      </a:r>
                      <a:endParaRPr lang="en-US">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Cough (36%)</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1211035631"/>
                  </a:ext>
                </a:extLst>
              </a:tr>
              <a:tr h="370840">
                <a:tc>
                  <a:txBody>
                    <a:bodyPr/>
                    <a:lstStyle/>
                    <a:p>
                      <a:r>
                        <a:rPr lang="en-IN" sz="1200">
                          <a:effectLst/>
                          <a:latin typeface="Bahnschrift SemiCondensed" panose="020B0502040204020203" pitchFamily="34" charset="0"/>
                        </a:rPr>
                        <a:t>Stuffy nose (31%)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Tiredness (27%)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Dry, itching, irritated eyes (33%)</a:t>
                      </a:r>
                      <a:endParaRPr lang="en-US">
                        <a:effectLst/>
                        <a:latin typeface="Bahnschrift SemiCondensed" panose="020B0502040204020203" pitchFamily="34" charset="0"/>
                      </a:endParaRPr>
                    </a:p>
                  </a:txBody>
                  <a:tcPr anchor="ctr"/>
                </a:tc>
                <a:extLst>
                  <a:ext uri="{0D108BD9-81ED-4DB2-BD59-A6C34878D82A}">
                    <a16:rowId xmlns:a16="http://schemas.microsoft.com/office/drawing/2014/main" val="1106452188"/>
                  </a:ext>
                </a:extLst>
              </a:tr>
              <a:tr h="370840">
                <a:tc>
                  <a:txBody>
                    <a:bodyPr/>
                    <a:lstStyle/>
                    <a:p>
                      <a:r>
                        <a:rPr lang="en-IN" sz="1200">
                          <a:effectLst/>
                          <a:latin typeface="Bahnschrift SemiCondensed" panose="020B0502040204020203" pitchFamily="34" charset="0"/>
                        </a:rPr>
                        <a:t>Dry eyes (26%)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Headache (25%)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Blocked, running nose (27%)</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2814780027"/>
                  </a:ext>
                </a:extLst>
              </a:tr>
              <a:tr h="370840">
                <a:tc>
                  <a:txBody>
                    <a:bodyPr/>
                    <a:lstStyle/>
                    <a:p>
                      <a:r>
                        <a:rPr lang="en-IN" sz="1200">
                          <a:effectLst/>
                          <a:latin typeface="Bahnschrift SemiCondensed" panose="020B0502040204020203" pitchFamily="34" charset="0"/>
                        </a:rPr>
                        <a:t>Headache (19%)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Tension, irritability (23%)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Tired for no reason (25%)</a:t>
                      </a:r>
                      <a:endParaRPr lang="en-US">
                        <a:effectLst/>
                        <a:latin typeface="Bahnschrift SemiCondensed" panose="020B0502040204020203" pitchFamily="34" charset="0"/>
                      </a:endParaRPr>
                    </a:p>
                  </a:txBody>
                  <a:tcPr anchor="ctr"/>
                </a:tc>
                <a:extLst>
                  <a:ext uri="{0D108BD9-81ED-4DB2-BD59-A6C34878D82A}">
                    <a16:rowId xmlns:a16="http://schemas.microsoft.com/office/drawing/2014/main" val="3776524766"/>
                  </a:ext>
                </a:extLst>
              </a:tr>
              <a:tr h="370840">
                <a:tc>
                  <a:txBody>
                    <a:bodyPr/>
                    <a:lstStyle/>
                    <a:p>
                      <a:r>
                        <a:rPr lang="en-IN" sz="1200">
                          <a:effectLst/>
                          <a:latin typeface="Bahnschrift SemiCondensed" panose="020B0502040204020203" pitchFamily="34" charset="0"/>
                        </a:rPr>
                        <a:t>Flu-like symptoms (14%)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Pain or stiffness of back (22%) </a:t>
                      </a:r>
                      <a:endParaRPr lang="en-US">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Rashes or itches (20%)</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1186228106"/>
                  </a:ext>
                </a:extLst>
              </a:tr>
              <a:tr h="370840">
                <a:tc>
                  <a:txBody>
                    <a:bodyPr/>
                    <a:lstStyle/>
                    <a:p>
                      <a:r>
                        <a:rPr lang="en-IN" sz="1200">
                          <a:effectLst/>
                          <a:latin typeface="Bahnschrift SemiCondensed" panose="020B0502040204020203" pitchFamily="34" charset="0"/>
                        </a:rPr>
                        <a:t>Chest Tightness (10%)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Stuffy or running nose (22%) </a:t>
                      </a:r>
                      <a:endParaRPr lang="en-US">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Cold, flu (19%)</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4220361151"/>
                  </a:ext>
                </a:extLst>
              </a:tr>
              <a:tr h="370840">
                <a:tc>
                  <a:txBody>
                    <a:bodyPr/>
                    <a:lstStyle/>
                    <a:p>
                      <a:r>
                        <a:rPr lang="en-IN" sz="1200">
                          <a:effectLst/>
                          <a:latin typeface="Bahnschrift SemiCondensed" panose="020B0502040204020203" pitchFamily="34" charset="0"/>
                        </a:rPr>
                        <a:t>Runny nose (11%)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Sneezing (18%)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Dry throat (18%)</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294106679"/>
                  </a:ext>
                </a:extLst>
              </a:tr>
              <a:tr h="370840">
                <a:tc>
                  <a:txBody>
                    <a:bodyPr/>
                    <a:lstStyle/>
                    <a:p>
                      <a:r>
                        <a:rPr lang="en-IN" sz="1200">
                          <a:effectLst/>
                          <a:latin typeface="Bahnschrift SemiCondensed" panose="020B0502040204020203" pitchFamily="34" charset="0"/>
                        </a:rPr>
                        <a:t>Watering eyes (7%) </a:t>
                      </a:r>
                      <a:endParaRPr lang="en-IN">
                        <a:effectLst/>
                        <a:latin typeface="Bahnschrift SemiCondensed" panose="020B0502040204020203" pitchFamily="34" charset="0"/>
                      </a:endParaRPr>
                    </a:p>
                  </a:txBody>
                  <a:tcPr anchor="ctr"/>
                </a:tc>
                <a:tc>
                  <a:txBody>
                    <a:bodyPr/>
                    <a:lstStyle/>
                    <a:p>
                      <a:r>
                        <a:rPr lang="en-US" sz="1200">
                          <a:effectLst/>
                          <a:latin typeface="Bahnschrift SemiCondensed" panose="020B0502040204020203" pitchFamily="34" charset="0"/>
                        </a:rPr>
                        <a:t>Sore or dry throat (16%) </a:t>
                      </a:r>
                      <a:endParaRPr lang="en-US">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Sore throat (17%)</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160394221"/>
                  </a:ext>
                </a:extLst>
              </a:tr>
            </a:tbl>
          </a:graphicData>
        </a:graphic>
      </p:graphicFrame>
      <p:sp>
        <p:nvSpPr>
          <p:cNvPr id="10" name="Rectangle 9">
            <a:extLst>
              <a:ext uri="{FF2B5EF4-FFF2-40B4-BE49-F238E27FC236}">
                <a16:creationId xmlns:a16="http://schemas.microsoft.com/office/drawing/2014/main" id="{2D4BE411-2F0E-422D-8422-D81942D65DB6}"/>
              </a:ext>
            </a:extLst>
          </p:cNvPr>
          <p:cNvSpPr/>
          <p:nvPr/>
        </p:nvSpPr>
        <p:spPr>
          <a:xfrm>
            <a:off x="1521292" y="6525862"/>
            <a:ext cx="7108806" cy="338554"/>
          </a:xfrm>
          <a:prstGeom prst="rect">
            <a:avLst/>
          </a:prstGeom>
        </p:spPr>
        <p:txBody>
          <a:bodyPr wrap="none">
            <a:spAutoFit/>
          </a:bodyPr>
          <a:lstStyle/>
          <a:p>
            <a:pPr marL="2520" algn="just">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Reduced Indoor Air Quality: Symptoms with % of occupants feeling it in different countries</a:t>
            </a:r>
            <a:endParaRPr lang="en-GB" sz="1600" spc="-1" dirty="0">
              <a:solidFill>
                <a:srgbClr val="000000"/>
              </a:solidFill>
              <a:uFill>
                <a:solidFill>
                  <a:srgbClr val="FFFFFF"/>
                </a:solidFill>
              </a:uFill>
              <a:latin typeface="Bahnschrift SemiCondensed" panose="020B0502040204020203" pitchFamily="34" charset="0"/>
            </a:endParaRPr>
          </a:p>
        </p:txBody>
      </p:sp>
      <p:sp>
        <p:nvSpPr>
          <p:cNvPr id="3" name="Rectangle 2">
            <a:extLst>
              <a:ext uri="{FF2B5EF4-FFF2-40B4-BE49-F238E27FC236}">
                <a16:creationId xmlns:a16="http://schemas.microsoft.com/office/drawing/2014/main" id="{E42DF3C9-0E82-4375-95EA-3DD97436E1E3}"/>
              </a:ext>
            </a:extLst>
          </p:cNvPr>
          <p:cNvSpPr/>
          <p:nvPr/>
        </p:nvSpPr>
        <p:spPr>
          <a:xfrm>
            <a:off x="1550419" y="6853535"/>
            <a:ext cx="6909633" cy="461665"/>
          </a:xfrm>
          <a:prstGeom prst="rect">
            <a:avLst/>
          </a:prstGeom>
        </p:spPr>
        <p:txBody>
          <a:bodyPr wrap="square">
            <a:spAutoFit/>
          </a:bodyPr>
          <a:lstStyle/>
          <a:p>
            <a:pPr algn="ctr"/>
            <a:r>
              <a:rPr lang="en-US" sz="1200" dirty="0" err="1">
                <a:latin typeface="Bahnschrift SemiCondensed" panose="020B0502040204020203" pitchFamily="34" charset="0"/>
              </a:rPr>
              <a:t>Peder</a:t>
            </a:r>
            <a:r>
              <a:rPr lang="en-US" sz="1200" dirty="0">
                <a:latin typeface="Bahnschrift SemiCondensed" panose="020B0502040204020203" pitchFamily="34" charset="0"/>
              </a:rPr>
              <a:t> </a:t>
            </a:r>
            <a:r>
              <a:rPr lang="en-US" sz="1200" dirty="0" err="1">
                <a:latin typeface="Bahnschrift SemiCondensed" panose="020B0502040204020203" pitchFamily="34" charset="0"/>
              </a:rPr>
              <a:t>Wolkoff</a:t>
            </a:r>
            <a:r>
              <a:rPr lang="en-US" sz="1200" dirty="0">
                <a:latin typeface="Bahnschrift SemiCondensed" panose="020B0502040204020203" pitchFamily="34" charset="0"/>
              </a:rPr>
              <a:t>. Indoor air pollutants in office environments: assessment of comfort, health, and performance. International journal of hygiene and environmental health, 216(4):371–394, 2013.</a:t>
            </a:r>
            <a:endParaRPr lang="en-IN" sz="1200" dirty="0">
              <a:latin typeface="Bahnschrift SemiCondensed" panose="020B0502040204020203" pitchFamily="34" charset="0"/>
            </a:endParaRPr>
          </a:p>
        </p:txBody>
      </p:sp>
    </p:spTree>
    <p:extLst>
      <p:ext uri="{BB962C8B-B14F-4D97-AF65-F5344CB8AC3E}">
        <p14:creationId xmlns:p14="http://schemas.microsoft.com/office/powerpoint/2010/main" val="2213026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11</a:t>
            </a:fld>
            <a:endParaRPr lang="en-SG" dirty="0">
              <a:solidFill>
                <a:schemeClr val="bg1"/>
              </a:solidFill>
              <a:latin typeface="Calibri" panose="020F0502020204030204" pitchFamily="34" charset="0"/>
            </a:endParaRPr>
          </a:p>
        </p:txBody>
      </p:sp>
      <p:sp>
        <p:nvSpPr>
          <p:cNvPr id="13" name="CustomShape 2"/>
          <p:cNvSpPr/>
          <p:nvPr/>
        </p:nvSpPr>
        <p:spPr>
          <a:xfrm>
            <a:off x="416616" y="1776726"/>
            <a:ext cx="5299209" cy="5374167"/>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Lighting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Key parameters: Illuminance, Electrical and Day-light, Glare and Personal Comfort based control.</a:t>
            </a: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Least concerned - health and looked as a architectural aspect.</a:t>
            </a: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No immediate health effect but may lead to eye strain, headache, dizziness and lack of concentration. </a:t>
            </a: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Recommended level - </a:t>
            </a:r>
            <a:r>
              <a:rPr lang="en-US" u="sng" spc="-1" dirty="0">
                <a:solidFill>
                  <a:srgbClr val="000000"/>
                </a:solidFill>
                <a:uFill>
                  <a:solidFill>
                    <a:srgbClr val="FFFFFF"/>
                  </a:solidFill>
                </a:uFill>
                <a:latin typeface="Bahnschrift SemiCondensed" panose="020B0502040204020203" pitchFamily="34" charset="0"/>
              </a:rPr>
              <a:t>Illuminating Engineering Society of North America (IESNA) is 500 lux at work place and 100 less surrounding it.</a:t>
            </a:r>
            <a:endParaRPr lang="en-GB" u="sng"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pic>
        <p:nvPicPr>
          <p:cNvPr id="6" name="Picture 5">
            <a:extLst>
              <a:ext uri="{FF2B5EF4-FFF2-40B4-BE49-F238E27FC236}">
                <a16:creationId xmlns:a16="http://schemas.microsoft.com/office/drawing/2014/main" id="{D0B0DDAA-9A29-433B-9F34-59E452A1A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231" y="2426494"/>
            <a:ext cx="3729511" cy="3755349"/>
          </a:xfrm>
          <a:prstGeom prst="rect">
            <a:avLst/>
          </a:prstGeom>
        </p:spPr>
      </p:pic>
      <p:sp>
        <p:nvSpPr>
          <p:cNvPr id="14" name="Rectangle 13">
            <a:extLst>
              <a:ext uri="{FF2B5EF4-FFF2-40B4-BE49-F238E27FC236}">
                <a16:creationId xmlns:a16="http://schemas.microsoft.com/office/drawing/2014/main" id="{BA60B691-EB10-495B-8F24-D179F94E3AE3}"/>
              </a:ext>
            </a:extLst>
          </p:cNvPr>
          <p:cNvSpPr/>
          <p:nvPr/>
        </p:nvSpPr>
        <p:spPr>
          <a:xfrm>
            <a:off x="6468210" y="6078566"/>
            <a:ext cx="2621551"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Components of Lighting Quality</a:t>
            </a:r>
            <a:endParaRPr lang="en-GB" sz="16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190463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12</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45070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Acoustic</a:t>
            </a:r>
            <a:r>
              <a:rPr lang="en-GB" sz="2800" b="0" strike="noStrike" spc="-1" dirty="0">
                <a:solidFill>
                  <a:srgbClr val="000000"/>
                </a:solidFill>
                <a:uFill>
                  <a:solidFill>
                    <a:srgbClr val="FFFFFF"/>
                  </a:solidFill>
                </a:uFill>
                <a:latin typeface="Bahnschrift SemiCondensed" panose="020B0502040204020203" pitchFamily="34" charset="0"/>
              </a:rPr>
              <a:t>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Minimizing intruding noise and maintaining satisfaction among the occupants.</a:t>
            </a:r>
          </a:p>
          <a:p>
            <a:pPr marL="2520" algn="just">
              <a:lnSpc>
                <a:spcPct val="100000"/>
              </a:lnSpc>
              <a:buClr>
                <a:srgbClr val="000000"/>
              </a:buClr>
            </a:pPr>
            <a:endParaRPr lang="en-US" u="sng"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Reduction in noise – improved productivity and concentration.</a:t>
            </a:r>
          </a:p>
          <a:p>
            <a:pPr marL="514800" indent="-512280" algn="just">
              <a:lnSpc>
                <a:spcPct val="100000"/>
              </a:lnSpc>
              <a:buClr>
                <a:srgbClr val="000000"/>
              </a:buClr>
              <a:buFont typeface="Wingdings" pitchFamily="2" charset="2"/>
              <a:buChar char="Ø"/>
            </a:pPr>
            <a:endParaRPr lang="en-US" sz="2800" u="sng"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Use of sound absorbents, carpets to reduce noise in indoor spaces.</a:t>
            </a:r>
            <a:endParaRPr lang="en-GB"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sp>
        <p:nvSpPr>
          <p:cNvPr id="14" name="Rectangle 13">
            <a:extLst>
              <a:ext uri="{FF2B5EF4-FFF2-40B4-BE49-F238E27FC236}">
                <a16:creationId xmlns:a16="http://schemas.microsoft.com/office/drawing/2014/main" id="{BA60B691-EB10-495B-8F24-D179F94E3AE3}"/>
              </a:ext>
            </a:extLst>
          </p:cNvPr>
          <p:cNvSpPr/>
          <p:nvPr/>
        </p:nvSpPr>
        <p:spPr>
          <a:xfrm>
            <a:off x="6134969" y="6078566"/>
            <a:ext cx="3063724"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Sound level recommended by USGBC</a:t>
            </a:r>
            <a:endParaRPr lang="en-GB" sz="1600" spc="-1" dirty="0">
              <a:solidFill>
                <a:srgbClr val="000000"/>
              </a:solidFill>
              <a:uFill>
                <a:solidFill>
                  <a:srgbClr val="FFFFFF"/>
                </a:solidFill>
              </a:uFill>
              <a:latin typeface="Bahnschrift SemiCondensed" panose="020B0502040204020203" pitchFamily="34" charset="0"/>
            </a:endParaRPr>
          </a:p>
        </p:txBody>
      </p:sp>
      <p:graphicFrame>
        <p:nvGraphicFramePr>
          <p:cNvPr id="2" name="Table 1">
            <a:extLst>
              <a:ext uri="{FF2B5EF4-FFF2-40B4-BE49-F238E27FC236}">
                <a16:creationId xmlns:a16="http://schemas.microsoft.com/office/drawing/2014/main" id="{43A11F97-E13A-4FEC-B6FC-FD191C556E6D}"/>
              </a:ext>
            </a:extLst>
          </p:cNvPr>
          <p:cNvGraphicFramePr>
            <a:graphicFrameLocks noGrp="1"/>
          </p:cNvGraphicFramePr>
          <p:nvPr>
            <p:extLst>
              <p:ext uri="{D42A27DB-BD31-4B8C-83A1-F6EECF244321}">
                <p14:modId xmlns:p14="http://schemas.microsoft.com/office/powerpoint/2010/main" val="1167166843"/>
              </p:ext>
            </p:extLst>
          </p:nvPr>
        </p:nvGraphicFramePr>
        <p:xfrm>
          <a:off x="5838031" y="2731294"/>
          <a:ext cx="3657600" cy="3243580"/>
        </p:xfrm>
        <a:graphic>
          <a:graphicData uri="http://schemas.openxmlformats.org/drawingml/2006/table">
            <a:tbl>
              <a:tblPr firstRow="1" bandRow="1">
                <a:tableStyleId>{1E171933-4619-4E11-9A3F-F7608DF75F80}</a:tableStyleId>
              </a:tblPr>
              <a:tblGrid>
                <a:gridCol w="1219200">
                  <a:extLst>
                    <a:ext uri="{9D8B030D-6E8A-4147-A177-3AD203B41FA5}">
                      <a16:colId xmlns:a16="http://schemas.microsoft.com/office/drawing/2014/main" val="1398986733"/>
                    </a:ext>
                  </a:extLst>
                </a:gridCol>
                <a:gridCol w="1219200">
                  <a:extLst>
                    <a:ext uri="{9D8B030D-6E8A-4147-A177-3AD203B41FA5}">
                      <a16:colId xmlns:a16="http://schemas.microsoft.com/office/drawing/2014/main" val="1708107225"/>
                    </a:ext>
                  </a:extLst>
                </a:gridCol>
                <a:gridCol w="1219200">
                  <a:extLst>
                    <a:ext uri="{9D8B030D-6E8A-4147-A177-3AD203B41FA5}">
                      <a16:colId xmlns:a16="http://schemas.microsoft.com/office/drawing/2014/main" val="1149984027"/>
                    </a:ext>
                  </a:extLst>
                </a:gridCol>
              </a:tblGrid>
              <a:tr h="304800">
                <a:tc gridSpan="2">
                  <a:txBody>
                    <a:bodyPr/>
                    <a:lstStyle/>
                    <a:p>
                      <a:pPr algn="ctr"/>
                      <a:r>
                        <a:rPr lang="en-IN" sz="1200" dirty="0">
                          <a:effectLst/>
                          <a:latin typeface="Bahnschrift SemiCondensed" panose="020B0502040204020203" pitchFamily="34" charset="0"/>
                        </a:rPr>
                        <a:t>Adjacency combinations </a:t>
                      </a:r>
                    </a:p>
                  </a:txBody>
                  <a:tcPr anchor="ctr"/>
                </a:tc>
                <a:tc hMerge="1">
                  <a:txBody>
                    <a:bodyPr/>
                    <a:lstStyle/>
                    <a:p>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200" dirty="0">
                        <a:effectLst/>
                        <a:latin typeface="Bahnschrift SemiCondense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effectLst/>
                          <a:latin typeface="Bahnschrift SemiCondensed" panose="020B0502040204020203" pitchFamily="34" charset="0"/>
                        </a:rPr>
                        <a:t>Sound level  (dB)</a:t>
                      </a:r>
                    </a:p>
                    <a:p>
                      <a:pPr algn="ctr"/>
                      <a:endParaRPr lang="en-IN" sz="1200" dirty="0">
                        <a:latin typeface="Bahnschrift SemiCondensed" panose="020B0502040204020203" pitchFamily="34" charset="0"/>
                      </a:endParaRPr>
                    </a:p>
                  </a:txBody>
                  <a:tcPr/>
                </a:tc>
                <a:extLst>
                  <a:ext uri="{0D108BD9-81ED-4DB2-BD59-A6C34878D82A}">
                    <a16:rowId xmlns:a16="http://schemas.microsoft.com/office/drawing/2014/main" val="2960702140"/>
                  </a:ext>
                </a:extLst>
              </a:tr>
              <a:tr h="520700">
                <a:tc>
                  <a:txBody>
                    <a:bodyPr/>
                    <a:lstStyle/>
                    <a:p>
                      <a:pPr algn="ctr"/>
                      <a:r>
                        <a:rPr lang="en-IN" sz="1200">
                          <a:effectLst/>
                          <a:latin typeface="Bahnschrift SemiCondensed" panose="020B0502040204020203" pitchFamily="34" charset="0"/>
                        </a:rPr>
                        <a:t>Standard office </a:t>
                      </a:r>
                    </a:p>
                  </a:txBody>
                  <a:tcPr anchor="ctr"/>
                </a:tc>
                <a:tc>
                  <a:txBody>
                    <a:bodyPr/>
                    <a:lstStyle/>
                    <a:p>
                      <a:pPr algn="ctr"/>
                      <a:r>
                        <a:rPr lang="en-IN" sz="1200" dirty="0">
                          <a:effectLst/>
                          <a:latin typeface="Bahnschrift SemiCondensed" panose="020B0502040204020203" pitchFamily="34" charset="0"/>
                        </a:rPr>
                        <a:t>Standard office </a:t>
                      </a:r>
                    </a:p>
                  </a:txBody>
                  <a:tcPr anchor="ctr"/>
                </a:tc>
                <a:tc>
                  <a:txBody>
                    <a:bodyPr/>
                    <a:lstStyle/>
                    <a:p>
                      <a:pPr algn="ctr"/>
                      <a:r>
                        <a:rPr lang="en-IN" sz="1200">
                          <a:effectLst/>
                          <a:latin typeface="Bahnschrift SemiCondensed" panose="020B0502040204020203" pitchFamily="34" charset="0"/>
                        </a:rPr>
                        <a:t>45</a:t>
                      </a:r>
                    </a:p>
                  </a:txBody>
                  <a:tcPr anchor="ctr"/>
                </a:tc>
                <a:extLst>
                  <a:ext uri="{0D108BD9-81ED-4DB2-BD59-A6C34878D82A}">
                    <a16:rowId xmlns:a16="http://schemas.microsoft.com/office/drawing/2014/main" val="4274478490"/>
                  </a:ext>
                </a:extLst>
              </a:tr>
              <a:tr h="520700">
                <a:tc>
                  <a:txBody>
                    <a:bodyPr/>
                    <a:lstStyle/>
                    <a:p>
                      <a:pPr algn="ctr"/>
                      <a:r>
                        <a:rPr lang="en-IN" sz="1200">
                          <a:effectLst/>
                          <a:latin typeface="Bahnschrift SemiCondensed" panose="020B0502040204020203" pitchFamily="34" charset="0"/>
                        </a:rPr>
                        <a:t>Executive office </a:t>
                      </a:r>
                    </a:p>
                  </a:txBody>
                  <a:tcPr anchor="ctr"/>
                </a:tc>
                <a:tc>
                  <a:txBody>
                    <a:bodyPr/>
                    <a:lstStyle/>
                    <a:p>
                      <a:pPr algn="ctr"/>
                      <a:r>
                        <a:rPr lang="en-IN" sz="1200" dirty="0">
                          <a:effectLst/>
                          <a:latin typeface="Bahnschrift SemiCondensed" panose="020B0502040204020203" pitchFamily="34" charset="0"/>
                        </a:rPr>
                        <a:t>Executive office </a:t>
                      </a:r>
                    </a:p>
                  </a:txBody>
                  <a:tcPr anchor="ctr"/>
                </a:tc>
                <a:tc>
                  <a:txBody>
                    <a:bodyPr/>
                    <a:lstStyle/>
                    <a:p>
                      <a:pPr algn="ctr"/>
                      <a:r>
                        <a:rPr lang="en-IN" sz="1200" dirty="0">
                          <a:effectLst/>
                          <a:latin typeface="Bahnschrift SemiCondensed" panose="020B0502040204020203" pitchFamily="34" charset="0"/>
                        </a:rPr>
                        <a:t>50</a:t>
                      </a:r>
                    </a:p>
                  </a:txBody>
                  <a:tcPr anchor="ctr"/>
                </a:tc>
                <a:extLst>
                  <a:ext uri="{0D108BD9-81ED-4DB2-BD59-A6C34878D82A}">
                    <a16:rowId xmlns:a16="http://schemas.microsoft.com/office/drawing/2014/main" val="2312742698"/>
                  </a:ext>
                </a:extLst>
              </a:tr>
              <a:tr h="520700">
                <a:tc>
                  <a:txBody>
                    <a:bodyPr/>
                    <a:lstStyle/>
                    <a:p>
                      <a:pPr algn="ctr"/>
                      <a:r>
                        <a:rPr lang="en-IN" sz="1200">
                          <a:effectLst/>
                          <a:latin typeface="Bahnschrift SemiCondensed" panose="020B0502040204020203" pitchFamily="34" charset="0"/>
                        </a:rPr>
                        <a:t>Conference room </a:t>
                      </a:r>
                    </a:p>
                  </a:txBody>
                  <a:tcPr anchor="ctr"/>
                </a:tc>
                <a:tc>
                  <a:txBody>
                    <a:bodyPr/>
                    <a:lstStyle/>
                    <a:p>
                      <a:pPr algn="ctr"/>
                      <a:r>
                        <a:rPr lang="en-IN" sz="1200" dirty="0">
                          <a:effectLst/>
                          <a:latin typeface="Bahnschrift SemiCondensed" panose="020B0502040204020203" pitchFamily="34" charset="0"/>
                        </a:rPr>
                        <a:t>Conference room </a:t>
                      </a:r>
                    </a:p>
                  </a:txBody>
                  <a:tcPr anchor="ctr"/>
                </a:tc>
                <a:tc>
                  <a:txBody>
                    <a:bodyPr/>
                    <a:lstStyle/>
                    <a:p>
                      <a:pPr algn="ctr"/>
                      <a:r>
                        <a:rPr lang="en-IN" sz="1200" dirty="0">
                          <a:effectLst/>
                          <a:latin typeface="Bahnschrift SemiCondensed" panose="020B0502040204020203" pitchFamily="34" charset="0"/>
                        </a:rPr>
                        <a:t>50</a:t>
                      </a:r>
                    </a:p>
                  </a:txBody>
                  <a:tcPr anchor="ctr"/>
                </a:tc>
                <a:extLst>
                  <a:ext uri="{0D108BD9-81ED-4DB2-BD59-A6C34878D82A}">
                    <a16:rowId xmlns:a16="http://schemas.microsoft.com/office/drawing/2014/main" val="3777178795"/>
                  </a:ext>
                </a:extLst>
              </a:tr>
              <a:tr h="520700">
                <a:tc>
                  <a:txBody>
                    <a:bodyPr/>
                    <a:lstStyle/>
                    <a:p>
                      <a:pPr algn="ctr"/>
                      <a:r>
                        <a:rPr lang="en-IN" sz="1200">
                          <a:effectLst/>
                          <a:latin typeface="Bahnschrift SemiCondensed" panose="020B0502040204020203" pitchFamily="34" charset="0"/>
                        </a:rPr>
                        <a:t>Office, conference room </a:t>
                      </a:r>
                    </a:p>
                  </a:txBody>
                  <a:tcPr anchor="ctr"/>
                </a:tc>
                <a:tc>
                  <a:txBody>
                    <a:bodyPr/>
                    <a:lstStyle/>
                    <a:p>
                      <a:pPr algn="ctr"/>
                      <a:r>
                        <a:rPr lang="en-IN" sz="1200">
                          <a:effectLst/>
                          <a:latin typeface="Bahnschrift SemiCondensed" panose="020B0502040204020203" pitchFamily="34" charset="0"/>
                        </a:rPr>
                        <a:t>Hallway, stairway </a:t>
                      </a:r>
                    </a:p>
                  </a:txBody>
                  <a:tcPr anchor="ctr"/>
                </a:tc>
                <a:tc>
                  <a:txBody>
                    <a:bodyPr/>
                    <a:lstStyle/>
                    <a:p>
                      <a:pPr algn="ctr"/>
                      <a:r>
                        <a:rPr lang="en-IN" sz="1200" dirty="0">
                          <a:effectLst/>
                          <a:latin typeface="Bahnschrift SemiCondensed" panose="020B0502040204020203" pitchFamily="34" charset="0"/>
                        </a:rPr>
                        <a:t>50</a:t>
                      </a:r>
                    </a:p>
                  </a:txBody>
                  <a:tcPr anchor="ctr"/>
                </a:tc>
                <a:extLst>
                  <a:ext uri="{0D108BD9-81ED-4DB2-BD59-A6C34878D82A}">
                    <a16:rowId xmlns:a16="http://schemas.microsoft.com/office/drawing/2014/main" val="1184719916"/>
                  </a:ext>
                </a:extLst>
              </a:tr>
              <a:tr h="520700">
                <a:tc>
                  <a:txBody>
                    <a:bodyPr/>
                    <a:lstStyle/>
                    <a:p>
                      <a:pPr algn="ctr"/>
                      <a:r>
                        <a:rPr lang="en-IN" sz="1200">
                          <a:effectLst/>
                          <a:latin typeface="Bahnschrift SemiCondensed" panose="020B0502040204020203" pitchFamily="34" charset="0"/>
                        </a:rPr>
                        <a:t>Mechanical equipment room </a:t>
                      </a:r>
                    </a:p>
                  </a:txBody>
                  <a:tcPr anchor="ctr"/>
                </a:tc>
                <a:tc>
                  <a:txBody>
                    <a:bodyPr/>
                    <a:lstStyle/>
                    <a:p>
                      <a:pPr algn="ctr"/>
                      <a:r>
                        <a:rPr lang="en-IN" sz="1200">
                          <a:effectLst/>
                          <a:latin typeface="Bahnschrift SemiCondensed" panose="020B0502040204020203" pitchFamily="34" charset="0"/>
                        </a:rPr>
                        <a:t>Occupied area </a:t>
                      </a:r>
                    </a:p>
                  </a:txBody>
                  <a:tcPr anchor="ctr"/>
                </a:tc>
                <a:tc>
                  <a:txBody>
                    <a:bodyPr/>
                    <a:lstStyle/>
                    <a:p>
                      <a:pPr algn="ctr"/>
                      <a:r>
                        <a:rPr lang="en-IN" sz="1200" dirty="0">
                          <a:effectLst/>
                          <a:latin typeface="Bahnschrift SemiCondensed" panose="020B0502040204020203" pitchFamily="34" charset="0"/>
                        </a:rPr>
                        <a:t>60</a:t>
                      </a:r>
                    </a:p>
                  </a:txBody>
                  <a:tcPr anchor="ctr"/>
                </a:tc>
                <a:extLst>
                  <a:ext uri="{0D108BD9-81ED-4DB2-BD59-A6C34878D82A}">
                    <a16:rowId xmlns:a16="http://schemas.microsoft.com/office/drawing/2014/main" val="3935954073"/>
                  </a:ext>
                </a:extLst>
              </a:tr>
            </a:tbl>
          </a:graphicData>
        </a:graphic>
      </p:graphicFrame>
    </p:spTree>
    <p:extLst>
      <p:ext uri="{BB962C8B-B14F-4D97-AF65-F5344CB8AC3E}">
        <p14:creationId xmlns:p14="http://schemas.microsoft.com/office/powerpoint/2010/main" val="266080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13</a:t>
            </a:fld>
            <a:endParaRPr lang="en-SG" dirty="0">
              <a:solidFill>
                <a:schemeClr val="bg1"/>
              </a:solidFill>
              <a:latin typeface="Calibri" panose="020F0502020204030204" pitchFamily="34" charset="0"/>
            </a:endParaRPr>
          </a:p>
        </p:txBody>
      </p:sp>
      <p:sp>
        <p:nvSpPr>
          <p:cNvPr id="13" name="CustomShape 2"/>
          <p:cNvSpPr/>
          <p:nvPr/>
        </p:nvSpPr>
        <p:spPr>
          <a:xfrm>
            <a:off x="416616" y="1776727"/>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Agent behaviour:</a:t>
            </a:r>
            <a:endParaRPr lang="en-GB" sz="2800" b="0" strike="noStrike"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Characteristics:</a:t>
            </a: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Reacts to change in environment.</a:t>
            </a:r>
          </a:p>
          <a:p>
            <a:pPr marL="972000" lvl="1"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Goal oriented behavior.</a:t>
            </a:r>
          </a:p>
          <a:p>
            <a:pPr marL="972000" lvl="1"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Communicate with other agents to necessitate change.</a:t>
            </a:r>
          </a:p>
          <a:p>
            <a:pPr marL="972000" lvl="1"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Partially independent and autonomous.</a:t>
            </a:r>
          </a:p>
          <a:p>
            <a:pPr marL="972000" lvl="1"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Agents have a local view of the system except the central agent.</a:t>
            </a:r>
          </a:p>
          <a:p>
            <a:pPr marL="972000" lvl="1"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Decentralized control.</a:t>
            </a:r>
          </a:p>
          <a:p>
            <a:pPr marL="514800" indent="-512280" algn="just">
              <a:buClr>
                <a:srgbClr val="000000"/>
              </a:buClr>
              <a:buFont typeface="Wingdings" pitchFamily="2" charset="2"/>
              <a:buChar char="Ø"/>
            </a:pPr>
            <a:endParaRPr lang="en-US" u="sng"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273728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14</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45070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Multi-Agent System:</a:t>
            </a:r>
            <a:endParaRPr lang="en-GB" sz="2800" b="0" strike="noStrike"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Building Management system (BMS)– controls ACMV systems, Lighting  and Indoor Air constituents.</a:t>
            </a: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Multi-agent behavior can enhance the energy efficiency of BMS considering user feedback.</a:t>
            </a: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Decentralized control of environment.</a:t>
            </a:r>
          </a:p>
          <a:p>
            <a:pPr marL="514800" indent="-512280" algn="just">
              <a:lnSpc>
                <a:spcPct val="100000"/>
              </a:lnSpc>
              <a:buClr>
                <a:srgbClr val="000000"/>
              </a:buClr>
              <a:buFont typeface="Wingdings" pitchFamily="2" charset="2"/>
              <a:buChar char="Ø"/>
            </a:pPr>
            <a:r>
              <a:rPr lang="en-US" u="sng" spc="-1" dirty="0">
                <a:solidFill>
                  <a:srgbClr val="000000"/>
                </a:solidFill>
                <a:uFill>
                  <a:solidFill>
                    <a:srgbClr val="FFFFFF"/>
                  </a:solidFill>
                </a:uFill>
                <a:latin typeface="Bahnschrift SemiCondensed" panose="020B0502040204020203" pitchFamily="34" charset="0"/>
              </a:rPr>
              <a:t>Policies based on standards and comfort level.</a:t>
            </a: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p:txBody>
      </p:sp>
      <p:sp>
        <p:nvSpPr>
          <p:cNvPr id="14" name="Rectangle 13">
            <a:extLst>
              <a:ext uri="{FF2B5EF4-FFF2-40B4-BE49-F238E27FC236}">
                <a16:creationId xmlns:a16="http://schemas.microsoft.com/office/drawing/2014/main" id="{BA60B691-EB10-495B-8F24-D179F94E3AE3}"/>
              </a:ext>
            </a:extLst>
          </p:cNvPr>
          <p:cNvSpPr/>
          <p:nvPr/>
        </p:nvSpPr>
        <p:spPr>
          <a:xfrm>
            <a:off x="6520106" y="6007894"/>
            <a:ext cx="2293449"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Multi-agent System for IEQ</a:t>
            </a:r>
            <a:endParaRPr lang="en-GB" sz="1600" spc="-1" dirty="0">
              <a:solidFill>
                <a:srgbClr val="000000"/>
              </a:solidFill>
              <a:uFill>
                <a:solidFill>
                  <a:srgbClr val="FFFFFF"/>
                </a:solidFill>
              </a:uFill>
              <a:latin typeface="Bahnschrift SemiCondensed" panose="020B0502040204020203" pitchFamily="34" charset="0"/>
            </a:endParaRPr>
          </a:p>
        </p:txBody>
      </p:sp>
      <p:pic>
        <p:nvPicPr>
          <p:cNvPr id="6" name="Picture 5">
            <a:extLst>
              <a:ext uri="{FF2B5EF4-FFF2-40B4-BE49-F238E27FC236}">
                <a16:creationId xmlns:a16="http://schemas.microsoft.com/office/drawing/2014/main" id="{E1A9CCA2-EAED-4DD7-9268-EE4D93A1A7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798245" y="2883694"/>
            <a:ext cx="3737172" cy="3060457"/>
          </a:xfrm>
          <a:prstGeom prst="rect">
            <a:avLst/>
          </a:prstGeom>
        </p:spPr>
      </p:pic>
    </p:spTree>
    <p:extLst>
      <p:ext uri="{BB962C8B-B14F-4D97-AF65-F5344CB8AC3E}">
        <p14:creationId xmlns:p14="http://schemas.microsoft.com/office/powerpoint/2010/main" val="1844043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APPENDIX</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15</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Multi-Agent System:</a:t>
            </a:r>
            <a:endParaRPr lang="en-GB" sz="2800" b="0" strike="noStrike"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p:txBody>
      </p:sp>
      <p:graphicFrame>
        <p:nvGraphicFramePr>
          <p:cNvPr id="2" name="Table 1">
            <a:extLst>
              <a:ext uri="{FF2B5EF4-FFF2-40B4-BE49-F238E27FC236}">
                <a16:creationId xmlns:a16="http://schemas.microsoft.com/office/drawing/2014/main" id="{0C96EB3C-C272-43A3-9BBD-86B26B4F4357}"/>
              </a:ext>
            </a:extLst>
          </p:cNvPr>
          <p:cNvGraphicFramePr>
            <a:graphicFrameLocks noGrp="1"/>
          </p:cNvGraphicFramePr>
          <p:nvPr>
            <p:extLst>
              <p:ext uri="{D42A27DB-BD31-4B8C-83A1-F6EECF244321}">
                <p14:modId xmlns:p14="http://schemas.microsoft.com/office/powerpoint/2010/main" val="644560771"/>
              </p:ext>
            </p:extLst>
          </p:nvPr>
        </p:nvGraphicFramePr>
        <p:xfrm>
          <a:off x="805368" y="2578894"/>
          <a:ext cx="8382000" cy="4038600"/>
        </p:xfrm>
        <a:graphic>
          <a:graphicData uri="http://schemas.openxmlformats.org/drawingml/2006/table">
            <a:tbl>
              <a:tblPr firstRow="1" bandRow="1">
                <a:tableStyleId>{1E171933-4619-4E11-9A3F-F7608DF75F80}</a:tableStyleId>
              </a:tblPr>
              <a:tblGrid>
                <a:gridCol w="1222663">
                  <a:extLst>
                    <a:ext uri="{9D8B030D-6E8A-4147-A177-3AD203B41FA5}">
                      <a16:colId xmlns:a16="http://schemas.microsoft.com/office/drawing/2014/main" val="304941180"/>
                    </a:ext>
                  </a:extLst>
                </a:gridCol>
                <a:gridCol w="7159337">
                  <a:extLst>
                    <a:ext uri="{9D8B030D-6E8A-4147-A177-3AD203B41FA5}">
                      <a16:colId xmlns:a16="http://schemas.microsoft.com/office/drawing/2014/main" val="2101535319"/>
                    </a:ext>
                  </a:extLst>
                </a:gridCol>
              </a:tblGrid>
              <a:tr h="333882">
                <a:tc>
                  <a:txBody>
                    <a:bodyPr/>
                    <a:lstStyle/>
                    <a:p>
                      <a:r>
                        <a:rPr lang="en-IN" sz="1200" dirty="0">
                          <a:effectLst/>
                          <a:latin typeface="Bahnschrift SemiBold SemiConden" panose="020B0502040204020203" pitchFamily="34" charset="0"/>
                        </a:rPr>
                        <a:t>Agent </a:t>
                      </a:r>
                      <a:endParaRPr lang="en-IN" dirty="0">
                        <a:effectLst/>
                        <a:latin typeface="Bahnschrift SemiBold SemiConden" panose="020B0502040204020203" pitchFamily="34" charset="0"/>
                      </a:endParaRPr>
                    </a:p>
                  </a:txBody>
                  <a:tcPr anchor="ctr"/>
                </a:tc>
                <a:tc>
                  <a:txBody>
                    <a:bodyPr/>
                    <a:lstStyle/>
                    <a:p>
                      <a:r>
                        <a:rPr lang="en-IN" sz="1200" dirty="0">
                          <a:effectLst/>
                          <a:latin typeface="Bahnschrift SemiBold SemiConden" panose="020B0502040204020203" pitchFamily="34" charset="0"/>
                        </a:rPr>
                        <a:t>Functions</a:t>
                      </a:r>
                      <a:endParaRPr lang="en-IN" dirty="0">
                        <a:effectLst/>
                        <a:latin typeface="Bahnschrift SemiBold SemiConden" panose="020B0502040204020203" pitchFamily="34" charset="0"/>
                      </a:endParaRPr>
                    </a:p>
                  </a:txBody>
                  <a:tcPr anchor="ctr"/>
                </a:tc>
                <a:extLst>
                  <a:ext uri="{0D108BD9-81ED-4DB2-BD59-A6C34878D82A}">
                    <a16:rowId xmlns:a16="http://schemas.microsoft.com/office/drawing/2014/main" val="1120037181"/>
                  </a:ext>
                </a:extLst>
              </a:tr>
              <a:tr h="411635">
                <a:tc>
                  <a:txBody>
                    <a:bodyPr/>
                    <a:lstStyle/>
                    <a:p>
                      <a:r>
                        <a:rPr lang="en-IN" sz="1200" dirty="0">
                          <a:effectLst/>
                          <a:latin typeface="Bahnschrift SemiBold SemiConden" panose="020B0502040204020203" pitchFamily="34" charset="0"/>
                        </a:rPr>
                        <a:t>Sensor Array </a:t>
                      </a:r>
                      <a:endParaRPr lang="en-IN" dirty="0">
                        <a:effectLst/>
                        <a:latin typeface="Bahnschrift SemiBold SemiConden" panose="020B0502040204020203" pitchFamily="34" charset="0"/>
                      </a:endParaRPr>
                    </a:p>
                  </a:txBody>
                  <a:tcPr anchor="ctr"/>
                </a:tc>
                <a:tc>
                  <a:txBody>
                    <a:bodyPr/>
                    <a:lstStyle/>
                    <a:p>
                      <a:pPr marL="171450" indent="-171450">
                        <a:buFont typeface="Arial" panose="020B0604020202020204" pitchFamily="34" charset="0"/>
                        <a:buChar char="•"/>
                      </a:pPr>
                      <a:r>
                        <a:rPr lang="en-US" sz="1200" dirty="0">
                          <a:effectLst/>
                          <a:latin typeface="Bahnschrift SemiBold SemiConden" panose="020B0502040204020203" pitchFamily="34" charset="0"/>
                        </a:rPr>
                        <a:t>Gives the presence of Occupant, temperature, humidity, concentration of gases to the central and local agent.</a:t>
                      </a:r>
                      <a:endParaRPr lang="en-US" dirty="0">
                        <a:effectLst/>
                        <a:latin typeface="Bahnschrift SemiBold SemiConden" panose="020B0502040204020203" pitchFamily="34" charset="0"/>
                      </a:endParaRPr>
                    </a:p>
                  </a:txBody>
                  <a:tcPr anchor="ctr"/>
                </a:tc>
                <a:extLst>
                  <a:ext uri="{0D108BD9-81ED-4DB2-BD59-A6C34878D82A}">
                    <a16:rowId xmlns:a16="http://schemas.microsoft.com/office/drawing/2014/main" val="4052775978"/>
                  </a:ext>
                </a:extLst>
              </a:tr>
              <a:tr h="411635">
                <a:tc>
                  <a:txBody>
                    <a:bodyPr/>
                    <a:lstStyle/>
                    <a:p>
                      <a:r>
                        <a:rPr lang="en-IN" sz="1200">
                          <a:effectLst/>
                          <a:latin typeface="Bahnschrift SemiBold SemiConden" panose="020B0502040204020203" pitchFamily="34" charset="0"/>
                        </a:rPr>
                        <a:t>Human Beings </a:t>
                      </a:r>
                      <a:endParaRPr lang="en-IN">
                        <a:effectLst/>
                        <a:latin typeface="Bahnschrift SemiBold SemiConden" panose="020B0502040204020203" pitchFamily="34" charset="0"/>
                      </a:endParaRPr>
                    </a:p>
                  </a:txBody>
                  <a:tcPr anchor="ctr"/>
                </a:tc>
                <a:tc>
                  <a:txBody>
                    <a:bodyPr/>
                    <a:lstStyle/>
                    <a:p>
                      <a:pPr marL="171450" indent="-171450">
                        <a:buFont typeface="Arial" panose="020B0604020202020204" pitchFamily="34" charset="0"/>
                        <a:buChar char="•"/>
                      </a:pPr>
                      <a:r>
                        <a:rPr lang="en-US" sz="1200" dirty="0">
                          <a:effectLst/>
                          <a:latin typeface="Bahnschrift SemiBold SemiConden" panose="020B0502040204020203" pitchFamily="34" charset="0"/>
                        </a:rPr>
                        <a:t>Supervise the local and central agents and provide set-points based on their comfort.</a:t>
                      </a:r>
                      <a:endParaRPr lang="en-US" dirty="0">
                        <a:effectLst/>
                        <a:latin typeface="Bahnschrift SemiBold SemiConden" panose="020B0502040204020203" pitchFamily="34" charset="0"/>
                      </a:endParaRPr>
                    </a:p>
                  </a:txBody>
                  <a:tcPr anchor="ctr"/>
                </a:tc>
                <a:extLst>
                  <a:ext uri="{0D108BD9-81ED-4DB2-BD59-A6C34878D82A}">
                    <a16:rowId xmlns:a16="http://schemas.microsoft.com/office/drawing/2014/main" val="2858943868"/>
                  </a:ext>
                </a:extLst>
              </a:tr>
              <a:tr h="905598">
                <a:tc>
                  <a:txBody>
                    <a:bodyPr/>
                    <a:lstStyle/>
                    <a:p>
                      <a:r>
                        <a:rPr lang="en-IN" sz="1200">
                          <a:effectLst/>
                          <a:latin typeface="Bahnschrift SemiBold SemiConden" panose="020B0502040204020203" pitchFamily="34" charset="0"/>
                        </a:rPr>
                        <a:t>Lighting Controller</a:t>
                      </a:r>
                      <a:endParaRPr lang="en-IN">
                        <a:effectLst/>
                        <a:latin typeface="Bahnschrift SemiBold SemiConden" panose="020B0502040204020203" pitchFamily="34" charset="0"/>
                      </a:endParaRPr>
                    </a:p>
                  </a:txBody>
                  <a:tcPr anchor="ctr"/>
                </a:tc>
                <a:tc>
                  <a:txBody>
                    <a:bodyPr/>
                    <a:lstStyle/>
                    <a:p>
                      <a:pPr marL="171450" indent="-171450">
                        <a:buFont typeface="Arial" panose="020B0604020202020204" pitchFamily="34" charset="0"/>
                        <a:buChar char="•"/>
                      </a:pPr>
                      <a:r>
                        <a:rPr lang="en-US" sz="1200" dirty="0">
                          <a:effectLst/>
                          <a:latin typeface="Bahnschrift SemiBold SemiConden" panose="020B0502040204020203" pitchFamily="34" charset="0"/>
                        </a:rPr>
                        <a:t>Keeps the lighting level as recommended by Human beings by communicating with Central Agent. </a:t>
                      </a:r>
                    </a:p>
                    <a:p>
                      <a:pPr marL="171450" indent="-171450">
                        <a:buFont typeface="Arial" panose="020B0604020202020204" pitchFamily="34" charset="0"/>
                        <a:buChar char="•"/>
                      </a:pPr>
                      <a:r>
                        <a:rPr lang="en-US" sz="1200" dirty="0">
                          <a:effectLst/>
                          <a:latin typeface="Bahnschrift SemiBold SemiConden" panose="020B0502040204020203" pitchFamily="34" charset="0"/>
                        </a:rPr>
                        <a:t>Central agent instructs the Lighting controller based on the inputs from the Sensor array and Human being’s feedback.</a:t>
                      </a:r>
                      <a:endParaRPr lang="en-US" dirty="0">
                        <a:effectLst/>
                        <a:latin typeface="Bahnschrift SemiBold SemiConden" panose="020B0502040204020203" pitchFamily="34" charset="0"/>
                      </a:endParaRPr>
                    </a:p>
                  </a:txBody>
                  <a:tcPr anchor="ctr"/>
                </a:tc>
                <a:extLst>
                  <a:ext uri="{0D108BD9-81ED-4DB2-BD59-A6C34878D82A}">
                    <a16:rowId xmlns:a16="http://schemas.microsoft.com/office/drawing/2014/main" val="3777254616"/>
                  </a:ext>
                </a:extLst>
              </a:tr>
              <a:tr h="905598">
                <a:tc>
                  <a:txBody>
                    <a:bodyPr/>
                    <a:lstStyle/>
                    <a:p>
                      <a:r>
                        <a:rPr lang="en-IN" sz="1200" dirty="0">
                          <a:effectLst/>
                          <a:latin typeface="Bahnschrift SemiBold SemiConden" panose="020B0502040204020203" pitchFamily="34" charset="0"/>
                        </a:rPr>
                        <a:t>ACMV system</a:t>
                      </a:r>
                      <a:endParaRPr lang="en-IN" dirty="0">
                        <a:effectLst/>
                        <a:latin typeface="Bahnschrift SemiBold SemiConden" panose="020B0502040204020203" pitchFamily="34" charset="0"/>
                      </a:endParaRPr>
                    </a:p>
                  </a:txBody>
                  <a:tcPr anchor="ctr"/>
                </a:tc>
                <a:tc>
                  <a:txBody>
                    <a:bodyPr/>
                    <a:lstStyle/>
                    <a:p>
                      <a:pPr marL="171450" indent="-171450">
                        <a:buFont typeface="Arial" panose="020B0604020202020204" pitchFamily="34" charset="0"/>
                        <a:buChar char="•"/>
                      </a:pPr>
                      <a:r>
                        <a:rPr lang="en-US" sz="1200" dirty="0">
                          <a:effectLst/>
                          <a:latin typeface="Bahnschrift SemiBold SemiConden" panose="020B0502040204020203" pitchFamily="34" charset="0"/>
                        </a:rPr>
                        <a:t>Keeps the temperature and humidity level as recommended by Human beings by communicating with Central Agent. </a:t>
                      </a:r>
                    </a:p>
                    <a:p>
                      <a:pPr marL="171450" indent="-171450">
                        <a:buFont typeface="Arial" panose="020B0604020202020204" pitchFamily="34" charset="0"/>
                        <a:buChar char="•"/>
                      </a:pPr>
                      <a:r>
                        <a:rPr lang="en-US" sz="1200" dirty="0">
                          <a:effectLst/>
                          <a:latin typeface="Bahnschrift SemiBold SemiConden" panose="020B0502040204020203" pitchFamily="34" charset="0"/>
                        </a:rPr>
                        <a:t>Central agent instructs the ACMV system based on the inputs from the Sensor array and Human being’s feedback.</a:t>
                      </a:r>
                      <a:endParaRPr lang="en-US" dirty="0">
                        <a:effectLst/>
                        <a:latin typeface="Bahnschrift SemiBold SemiConden" panose="020B0502040204020203" pitchFamily="34" charset="0"/>
                      </a:endParaRPr>
                    </a:p>
                  </a:txBody>
                  <a:tcPr anchor="ctr"/>
                </a:tc>
                <a:extLst>
                  <a:ext uri="{0D108BD9-81ED-4DB2-BD59-A6C34878D82A}">
                    <a16:rowId xmlns:a16="http://schemas.microsoft.com/office/drawing/2014/main" val="1218773022"/>
                  </a:ext>
                </a:extLst>
              </a:tr>
              <a:tr h="1070252">
                <a:tc>
                  <a:txBody>
                    <a:bodyPr/>
                    <a:lstStyle/>
                    <a:p>
                      <a:r>
                        <a:rPr lang="en-IN" sz="1200">
                          <a:effectLst/>
                          <a:latin typeface="Bahnschrift SemiBold SemiConden" panose="020B0502040204020203" pitchFamily="34" charset="0"/>
                        </a:rPr>
                        <a:t>Central Agent</a:t>
                      </a:r>
                      <a:endParaRPr lang="en-IN">
                        <a:effectLst/>
                        <a:latin typeface="Bahnschrift SemiBold SemiConden" panose="020B0502040204020203" pitchFamily="34" charset="0"/>
                      </a:endParaRPr>
                    </a:p>
                  </a:txBody>
                  <a:tcPr anchor="ctr"/>
                </a:tc>
                <a:tc>
                  <a:txBody>
                    <a:bodyPr/>
                    <a:lstStyle/>
                    <a:p>
                      <a:pPr marL="171450" indent="-171450">
                        <a:buFont typeface="Arial" panose="020B0604020202020204" pitchFamily="34" charset="0"/>
                        <a:buChar char="•"/>
                      </a:pPr>
                      <a:r>
                        <a:rPr lang="en-US" sz="1200" dirty="0">
                          <a:effectLst/>
                          <a:latin typeface="Bahnschrift SemiBold SemiConden" panose="020B0502040204020203" pitchFamily="34" charset="0"/>
                        </a:rPr>
                        <a:t>It supervises all the control actions that needs to be coordinated with the local subsystems like lighting control and ACMV system by considering the feedback from Sensor array and the occupants. </a:t>
                      </a:r>
                    </a:p>
                    <a:p>
                      <a:pPr marL="171450" indent="-171450">
                        <a:buFont typeface="Arial" panose="020B0604020202020204" pitchFamily="34" charset="0"/>
                        <a:buChar char="•"/>
                      </a:pPr>
                      <a:r>
                        <a:rPr lang="en-US" sz="1200" dirty="0">
                          <a:effectLst/>
                          <a:latin typeface="Bahnschrift SemiBold SemiConden" panose="020B0502040204020203" pitchFamily="34" charset="0"/>
                        </a:rPr>
                        <a:t>The occupants have a superior level of command over the central agent when deciding the comfort level.</a:t>
                      </a:r>
                      <a:endParaRPr lang="en-US" dirty="0">
                        <a:effectLst/>
                        <a:latin typeface="Bahnschrift SemiBold SemiConden" panose="020B0502040204020203" pitchFamily="34" charset="0"/>
                      </a:endParaRPr>
                    </a:p>
                  </a:txBody>
                  <a:tcPr anchor="ctr"/>
                </a:tc>
                <a:extLst>
                  <a:ext uri="{0D108BD9-81ED-4DB2-BD59-A6C34878D82A}">
                    <a16:rowId xmlns:a16="http://schemas.microsoft.com/office/drawing/2014/main" val="2706227984"/>
                  </a:ext>
                </a:extLst>
              </a:tr>
            </a:tbl>
          </a:graphicData>
        </a:graphic>
      </p:graphicFrame>
      <p:sp>
        <p:nvSpPr>
          <p:cNvPr id="10" name="Rectangle 9">
            <a:extLst>
              <a:ext uri="{FF2B5EF4-FFF2-40B4-BE49-F238E27FC236}">
                <a16:creationId xmlns:a16="http://schemas.microsoft.com/office/drawing/2014/main" id="{297700C7-4FFD-49EA-AC9F-75DDDC9A1ABC}"/>
              </a:ext>
            </a:extLst>
          </p:cNvPr>
          <p:cNvSpPr/>
          <p:nvPr/>
        </p:nvSpPr>
        <p:spPr>
          <a:xfrm>
            <a:off x="3074714" y="6654119"/>
            <a:ext cx="4002634"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Agents in Multi-agent System  and their functions</a:t>
            </a:r>
            <a:endParaRPr lang="en-GB" sz="16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2817573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CC0099"/>
                </a:solidFill>
                <a:latin typeface="Bahnschrift SemiCondensed" panose="020B0502040204020203" pitchFamily="34" charset="0"/>
                <a:cs typeface="Frutiger LT 55 Roman"/>
              </a:rPr>
              <a:t>Modelling of the System</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16</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Modelling of Building:</a:t>
            </a:r>
          </a:p>
          <a:p>
            <a:pPr marL="2520" algn="just">
              <a:lnSpc>
                <a:spcPct val="100000"/>
              </a:lnSpc>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Many subsystems involved  - Difficult in modelling of system by understanding the physical relationship between variables.</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Requires precise relationship between variables for modelling.</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Computationally  inefficient and time consuming.</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Complexity increases with increase in sub-systems.</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3335466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CC0099"/>
                </a:solidFill>
                <a:latin typeface="Bahnschrift SemiCondensed" panose="020B0502040204020203" pitchFamily="34" charset="0"/>
                <a:cs typeface="Frutiger LT 55 Roman"/>
              </a:rPr>
              <a:t>Modelling of the System</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17</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51928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Thermal Model of the System:</a:t>
            </a:r>
          </a:p>
          <a:p>
            <a:pPr marL="2520" algn="just">
              <a:lnSpc>
                <a:spcPct val="100000"/>
              </a:lnSpc>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Heat storage and transmission in the room two important thermal properties.</a:t>
            </a:r>
          </a:p>
          <a:p>
            <a:pPr marL="2520" algn="just">
              <a:lnSpc>
                <a:spcPct val="100000"/>
              </a:lnSpc>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Influences the temperature and relative humidity in the room.</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Temperature and Relative Humidity – controlled variable.</a:t>
            </a:r>
          </a:p>
          <a:p>
            <a:pPr marL="345420" indent="-342900" algn="just">
              <a:lnSpc>
                <a:spcPct val="100000"/>
              </a:lnSpc>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345420" indent="-342900" algn="just">
              <a:lnSpc>
                <a:spcPct val="100000"/>
              </a:lnSpc>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Controlled by quantity of heat Q removed by ACMV – manipulated variable.</a:t>
            </a:r>
          </a:p>
        </p:txBody>
      </p:sp>
      <p:pic>
        <p:nvPicPr>
          <p:cNvPr id="3" name="Picture 2">
            <a:extLst>
              <a:ext uri="{FF2B5EF4-FFF2-40B4-BE49-F238E27FC236}">
                <a16:creationId xmlns:a16="http://schemas.microsoft.com/office/drawing/2014/main" id="{3937D16A-AC39-447D-854E-31708F65D1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825" y="2883694"/>
            <a:ext cx="4314032" cy="2971800"/>
          </a:xfrm>
          <a:prstGeom prst="rect">
            <a:avLst/>
          </a:prstGeom>
        </p:spPr>
      </p:pic>
      <p:sp>
        <p:nvSpPr>
          <p:cNvPr id="8" name="Rectangle 7">
            <a:extLst>
              <a:ext uri="{FF2B5EF4-FFF2-40B4-BE49-F238E27FC236}">
                <a16:creationId xmlns:a16="http://schemas.microsoft.com/office/drawing/2014/main" id="{0EB6E9E0-4A56-4368-89AF-ADEC5ED81B6C}"/>
              </a:ext>
            </a:extLst>
          </p:cNvPr>
          <p:cNvSpPr/>
          <p:nvPr/>
        </p:nvSpPr>
        <p:spPr>
          <a:xfrm>
            <a:off x="6951939" y="5855494"/>
            <a:ext cx="2656433"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Various Heat gains of a building </a:t>
            </a:r>
            <a:endParaRPr lang="en-GB" sz="16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222302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CC0099"/>
                </a:solidFill>
                <a:latin typeface="Bahnschrift SemiCondensed" panose="020B0502040204020203" pitchFamily="34" charset="0"/>
                <a:cs typeface="Frutiger LT 55 Roman"/>
              </a:rPr>
              <a:t>Modelling of the System</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18</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8926615" cy="577497"/>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Thermal Model of the System:</a:t>
            </a:r>
          </a:p>
          <a:p>
            <a:pPr marL="2520" algn="just">
              <a:lnSpc>
                <a:spcPct val="100000"/>
              </a:lnSpc>
              <a:buClr>
                <a:srgbClr val="000000"/>
              </a:buClr>
            </a:pPr>
            <a:endParaRPr lang="en-GB" spc="-1" dirty="0">
              <a:solidFill>
                <a:srgbClr val="000000"/>
              </a:solidFill>
              <a:uFill>
                <a:solidFill>
                  <a:srgbClr val="FFFFFF"/>
                </a:solidFill>
              </a:uFill>
              <a:latin typeface="Bahnschrift SemiCondensed" panose="020B0502040204020203" pitchFamily="34" charset="0"/>
            </a:endParaRPr>
          </a:p>
        </p:txBody>
      </p:sp>
      <p:graphicFrame>
        <p:nvGraphicFramePr>
          <p:cNvPr id="2" name="Table 1">
            <a:extLst>
              <a:ext uri="{FF2B5EF4-FFF2-40B4-BE49-F238E27FC236}">
                <a16:creationId xmlns:a16="http://schemas.microsoft.com/office/drawing/2014/main" id="{FB415715-3D8B-4674-8B08-EBA2983E30F6}"/>
              </a:ext>
            </a:extLst>
          </p:cNvPr>
          <p:cNvGraphicFramePr>
            <a:graphicFrameLocks noGrp="1"/>
          </p:cNvGraphicFramePr>
          <p:nvPr>
            <p:extLst>
              <p:ext uri="{D42A27DB-BD31-4B8C-83A1-F6EECF244321}">
                <p14:modId xmlns:p14="http://schemas.microsoft.com/office/powerpoint/2010/main" val="3372884499"/>
              </p:ext>
            </p:extLst>
          </p:nvPr>
        </p:nvGraphicFramePr>
        <p:xfrm>
          <a:off x="1612347" y="2664094"/>
          <a:ext cx="6768042" cy="3801000"/>
        </p:xfrm>
        <a:graphic>
          <a:graphicData uri="http://schemas.openxmlformats.org/drawingml/2006/table">
            <a:tbl>
              <a:tblPr firstRow="1" bandRow="1">
                <a:effectLst>
                  <a:outerShdw blurRad="50800" dist="38100" dir="2700000" algn="tl" rotWithShape="0">
                    <a:prstClr val="black">
                      <a:alpha val="40000"/>
                    </a:prstClr>
                  </a:outerShdw>
                </a:effectLst>
                <a:tableStyleId>{17292A2E-F333-43FB-9621-5CBBE7FDCDCB}</a:tableStyleId>
              </a:tblPr>
              <a:tblGrid>
                <a:gridCol w="3384021">
                  <a:extLst>
                    <a:ext uri="{9D8B030D-6E8A-4147-A177-3AD203B41FA5}">
                      <a16:colId xmlns:a16="http://schemas.microsoft.com/office/drawing/2014/main" val="3954807441"/>
                    </a:ext>
                  </a:extLst>
                </a:gridCol>
                <a:gridCol w="3384021">
                  <a:extLst>
                    <a:ext uri="{9D8B030D-6E8A-4147-A177-3AD203B41FA5}">
                      <a16:colId xmlns:a16="http://schemas.microsoft.com/office/drawing/2014/main" val="1690462190"/>
                    </a:ext>
                  </a:extLst>
                </a:gridCol>
              </a:tblGrid>
              <a:tr h="760200">
                <a:tc>
                  <a:txBody>
                    <a:bodyPr/>
                    <a:lstStyle/>
                    <a:p>
                      <a:r>
                        <a:rPr lang="en-US" sz="1400" dirty="0">
                          <a:effectLst/>
                          <a:latin typeface="Bahnschrift SemiBold SemiConden" panose="020B0502040204020203" pitchFamily="34" charset="0"/>
                        </a:rPr>
                        <a:t>Heat and mass transfer processes </a:t>
                      </a:r>
                      <a:endParaRPr lang="en-US" sz="2000" dirty="0">
                        <a:effectLst/>
                        <a:latin typeface="Bahnschrift SemiBold SemiConden" panose="020B0502040204020203" pitchFamily="34" charset="0"/>
                      </a:endParaRPr>
                    </a:p>
                  </a:txBody>
                  <a:tcPr anchor="ctr"/>
                </a:tc>
                <a:tc>
                  <a:txBody>
                    <a:bodyPr/>
                    <a:lstStyle/>
                    <a:p>
                      <a:r>
                        <a:rPr lang="en-IN" sz="1400" dirty="0">
                          <a:effectLst/>
                          <a:latin typeface="Bahnschrift SemiBold SemiConden" panose="020B0502040204020203" pitchFamily="34" charset="0"/>
                        </a:rPr>
                        <a:t>Building elements</a:t>
                      </a:r>
                      <a:endParaRPr lang="en-IN" sz="2000" dirty="0">
                        <a:effectLst/>
                        <a:latin typeface="Bahnschrift SemiBold SemiConden" panose="020B0502040204020203" pitchFamily="34" charset="0"/>
                      </a:endParaRPr>
                    </a:p>
                  </a:txBody>
                  <a:tcPr anchor="ctr"/>
                </a:tc>
                <a:extLst>
                  <a:ext uri="{0D108BD9-81ED-4DB2-BD59-A6C34878D82A}">
                    <a16:rowId xmlns:a16="http://schemas.microsoft.com/office/drawing/2014/main" val="893243893"/>
                  </a:ext>
                </a:extLst>
              </a:tr>
              <a:tr h="760200">
                <a:tc>
                  <a:txBody>
                    <a:bodyPr/>
                    <a:lstStyle/>
                    <a:p>
                      <a:r>
                        <a:rPr lang="en-US" sz="1400" dirty="0">
                          <a:effectLst/>
                          <a:latin typeface="Bahnschrift SemiBold SemiConden" panose="020B0502040204020203" pitchFamily="34" charset="0"/>
                        </a:rPr>
                        <a:t>Conduction and/or radiation heat transfer </a:t>
                      </a:r>
                      <a:endParaRPr lang="en-US" sz="2000" dirty="0">
                        <a:effectLst/>
                        <a:latin typeface="Bahnschrift SemiBold SemiConden" panose="020B0502040204020203" pitchFamily="34" charset="0"/>
                      </a:endParaRPr>
                    </a:p>
                  </a:txBody>
                  <a:tcPr anchor="ctr"/>
                </a:tc>
                <a:tc>
                  <a:txBody>
                    <a:bodyPr/>
                    <a:lstStyle/>
                    <a:p>
                      <a:r>
                        <a:rPr lang="en-US" sz="1400" dirty="0">
                          <a:effectLst/>
                          <a:latin typeface="Bahnschrift SemiBold SemiConden" panose="020B0502040204020203" pitchFamily="34" charset="0"/>
                        </a:rPr>
                        <a:t>External wall, roof, ceiling &amp; floor slabs</a:t>
                      </a:r>
                      <a:endParaRPr lang="en-US" sz="2000" dirty="0">
                        <a:effectLst/>
                        <a:latin typeface="Bahnschrift SemiBold SemiConden" panose="020B0502040204020203" pitchFamily="34" charset="0"/>
                      </a:endParaRPr>
                    </a:p>
                  </a:txBody>
                  <a:tcPr anchor="ctr"/>
                </a:tc>
                <a:extLst>
                  <a:ext uri="{0D108BD9-81ED-4DB2-BD59-A6C34878D82A}">
                    <a16:rowId xmlns:a16="http://schemas.microsoft.com/office/drawing/2014/main" val="3385780373"/>
                  </a:ext>
                </a:extLst>
              </a:tr>
              <a:tr h="760200">
                <a:tc>
                  <a:txBody>
                    <a:bodyPr/>
                    <a:lstStyle/>
                    <a:p>
                      <a:r>
                        <a:rPr lang="en-US" sz="1400" dirty="0">
                          <a:effectLst/>
                          <a:latin typeface="Bahnschrift SemiBold SemiConden" panose="020B0502040204020203" pitchFamily="34" charset="0"/>
                        </a:rPr>
                        <a:t>Conduction heat transfer and solar radiation</a:t>
                      </a:r>
                      <a:br>
                        <a:rPr lang="en-US" sz="1400" dirty="0">
                          <a:effectLst/>
                          <a:latin typeface="Bahnschrift SemiBold SemiConden" panose="020B0502040204020203" pitchFamily="34" charset="0"/>
                        </a:rPr>
                      </a:br>
                      <a:r>
                        <a:rPr lang="en-US" sz="1400" dirty="0">
                          <a:effectLst/>
                          <a:latin typeface="Bahnschrift SemiBold SemiConden" panose="020B0502040204020203" pitchFamily="34" charset="0"/>
                        </a:rPr>
                        <a:t>transmission. </a:t>
                      </a:r>
                      <a:endParaRPr lang="en-US" sz="2000" dirty="0">
                        <a:effectLst/>
                        <a:latin typeface="Bahnschrift SemiBold SemiConden" panose="020B0502040204020203" pitchFamily="34" charset="0"/>
                      </a:endParaRPr>
                    </a:p>
                  </a:txBody>
                  <a:tcPr anchor="ctr"/>
                </a:tc>
                <a:tc>
                  <a:txBody>
                    <a:bodyPr/>
                    <a:lstStyle/>
                    <a:p>
                      <a:r>
                        <a:rPr lang="en-IN" sz="1400" dirty="0">
                          <a:effectLst/>
                          <a:latin typeface="Bahnschrift SemiBold SemiConden" panose="020B0502040204020203" pitchFamily="34" charset="0"/>
                        </a:rPr>
                        <a:t>Window glazing</a:t>
                      </a:r>
                      <a:endParaRPr lang="en-IN" sz="2000" dirty="0">
                        <a:effectLst/>
                        <a:latin typeface="Bahnschrift SemiBold SemiConden" panose="020B0502040204020203" pitchFamily="34" charset="0"/>
                      </a:endParaRPr>
                    </a:p>
                  </a:txBody>
                  <a:tcPr anchor="ctr"/>
                </a:tc>
                <a:extLst>
                  <a:ext uri="{0D108BD9-81ED-4DB2-BD59-A6C34878D82A}">
                    <a16:rowId xmlns:a16="http://schemas.microsoft.com/office/drawing/2014/main" val="3249838854"/>
                  </a:ext>
                </a:extLst>
              </a:tr>
              <a:tr h="760200">
                <a:tc>
                  <a:txBody>
                    <a:bodyPr/>
                    <a:lstStyle/>
                    <a:p>
                      <a:r>
                        <a:rPr lang="en-US" sz="1400" dirty="0">
                          <a:effectLst/>
                          <a:latin typeface="Bahnschrift SemiBold SemiConden" panose="020B0502040204020203" pitchFamily="34" charset="0"/>
                        </a:rPr>
                        <a:t>Conduction and/or radiation heat transfer</a:t>
                      </a:r>
                      <a:br>
                        <a:rPr lang="en-US" sz="1400" dirty="0">
                          <a:effectLst/>
                          <a:latin typeface="Bahnschrift SemiBold SemiConden" panose="020B0502040204020203" pitchFamily="34" charset="0"/>
                        </a:rPr>
                      </a:br>
                      <a:r>
                        <a:rPr lang="en-US" sz="1400" dirty="0">
                          <a:effectLst/>
                          <a:latin typeface="Bahnschrift SemiBold SemiConden" panose="020B0502040204020203" pitchFamily="34" charset="0"/>
                        </a:rPr>
                        <a:t>and moisture dissipation </a:t>
                      </a:r>
                      <a:endParaRPr lang="en-US" sz="2000" dirty="0">
                        <a:effectLst/>
                        <a:latin typeface="Bahnschrift SemiBold SemiConden" panose="020B0502040204020203" pitchFamily="34" charset="0"/>
                      </a:endParaRPr>
                    </a:p>
                  </a:txBody>
                  <a:tcPr anchor="ctr"/>
                </a:tc>
                <a:tc>
                  <a:txBody>
                    <a:bodyPr/>
                    <a:lstStyle/>
                    <a:p>
                      <a:r>
                        <a:rPr lang="en-US" sz="1400" dirty="0">
                          <a:effectLst/>
                          <a:latin typeface="Bahnschrift SemiBold SemiConden" panose="020B0502040204020203" pitchFamily="34" charset="0"/>
                        </a:rPr>
                        <a:t>Occupants, lights, and other equipment</a:t>
                      </a:r>
                      <a:endParaRPr lang="en-US" sz="2000" dirty="0">
                        <a:effectLst/>
                        <a:latin typeface="Bahnschrift SemiBold SemiConden" panose="020B0502040204020203" pitchFamily="34" charset="0"/>
                      </a:endParaRPr>
                    </a:p>
                  </a:txBody>
                  <a:tcPr anchor="ctr"/>
                </a:tc>
                <a:extLst>
                  <a:ext uri="{0D108BD9-81ED-4DB2-BD59-A6C34878D82A}">
                    <a16:rowId xmlns:a16="http://schemas.microsoft.com/office/drawing/2014/main" val="3899296347"/>
                  </a:ext>
                </a:extLst>
              </a:tr>
              <a:tr h="760200">
                <a:tc>
                  <a:txBody>
                    <a:bodyPr/>
                    <a:lstStyle/>
                    <a:p>
                      <a:r>
                        <a:rPr lang="en-US" sz="1400" dirty="0">
                          <a:effectLst/>
                          <a:latin typeface="Bahnschrift SemiBold SemiConden" panose="020B0502040204020203" pitchFamily="34" charset="0"/>
                        </a:rPr>
                        <a:t>Convection heat and mass transfer </a:t>
                      </a:r>
                      <a:endParaRPr lang="en-US" sz="2000" dirty="0">
                        <a:effectLst/>
                        <a:latin typeface="Bahnschrift SemiBold SemiConden" panose="020B0502040204020203" pitchFamily="34" charset="0"/>
                      </a:endParaRPr>
                    </a:p>
                  </a:txBody>
                  <a:tcPr anchor="ctr"/>
                </a:tc>
                <a:tc>
                  <a:txBody>
                    <a:bodyPr/>
                    <a:lstStyle/>
                    <a:p>
                      <a:r>
                        <a:rPr lang="en-US" sz="1400" dirty="0">
                          <a:effectLst/>
                          <a:latin typeface="Bahnschrift SemiBold SemiConden" panose="020B0502040204020203" pitchFamily="34" charset="0"/>
                        </a:rPr>
                        <a:t>Infiltration from outside and adjoin</a:t>
                      </a:r>
                      <a:br>
                        <a:rPr lang="en-US" sz="1400" dirty="0">
                          <a:effectLst/>
                          <a:latin typeface="Bahnschrift SemiBold SemiConden" panose="020B0502040204020203" pitchFamily="34" charset="0"/>
                        </a:rPr>
                      </a:br>
                      <a:r>
                        <a:rPr lang="en-US" sz="1400" dirty="0">
                          <a:effectLst/>
                          <a:latin typeface="Bahnschrift SemiBold SemiConden" panose="020B0502040204020203" pitchFamily="34" charset="0"/>
                        </a:rPr>
                        <a:t>rooms/lobby</a:t>
                      </a:r>
                      <a:endParaRPr lang="en-US" sz="2000" dirty="0">
                        <a:effectLst/>
                        <a:latin typeface="Bahnschrift SemiBold SemiConden" panose="020B0502040204020203" pitchFamily="34" charset="0"/>
                      </a:endParaRPr>
                    </a:p>
                  </a:txBody>
                  <a:tcPr anchor="ctr"/>
                </a:tc>
                <a:extLst>
                  <a:ext uri="{0D108BD9-81ED-4DB2-BD59-A6C34878D82A}">
                    <a16:rowId xmlns:a16="http://schemas.microsoft.com/office/drawing/2014/main" val="396409772"/>
                  </a:ext>
                </a:extLst>
              </a:tr>
            </a:tbl>
          </a:graphicData>
        </a:graphic>
      </p:graphicFrame>
      <p:sp>
        <p:nvSpPr>
          <p:cNvPr id="10" name="Rectangle 9">
            <a:extLst>
              <a:ext uri="{FF2B5EF4-FFF2-40B4-BE49-F238E27FC236}">
                <a16:creationId xmlns:a16="http://schemas.microsoft.com/office/drawing/2014/main" id="{1030300F-56A0-4035-9094-3495C6E56718}"/>
              </a:ext>
            </a:extLst>
          </p:cNvPr>
          <p:cNvSpPr/>
          <p:nvPr/>
        </p:nvSpPr>
        <p:spPr>
          <a:xfrm>
            <a:off x="3049931" y="6619910"/>
            <a:ext cx="4052200"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Building elements and their mode of heat transfer</a:t>
            </a:r>
            <a:endParaRPr lang="en-GB" sz="16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1500727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CC0099"/>
                </a:solidFill>
                <a:latin typeface="Bahnschrift SemiCondensed" panose="020B0502040204020203" pitchFamily="34" charset="0"/>
                <a:cs typeface="Frutiger LT 55 Roman"/>
              </a:rPr>
              <a:t>Modelling of the System</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19</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Thermal Capacitance and Resistance in Electrical Analogy:</a:t>
            </a:r>
            <a:endParaRPr lang="en-GB" sz="2800" b="0" strike="noStrike"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Thermal Capacitance –  </a:t>
            </a:r>
          </a:p>
          <a:p>
            <a:pPr marL="2520" algn="just">
              <a:lnSpc>
                <a:spcPct val="100000"/>
              </a:lnSpc>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Thermal Resistance – </a:t>
            </a:r>
          </a:p>
          <a:p>
            <a:pPr marL="972000" lvl="1" indent="-512280" algn="just">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When heat transfer by conductance:</a:t>
            </a: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972000" lvl="1" indent="-512280" algn="just">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When heat transfer is by convection:</a:t>
            </a: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p:txBody>
      </p:sp>
      <p:pic>
        <p:nvPicPr>
          <p:cNvPr id="5" name="Picture 4">
            <a:extLst>
              <a:ext uri="{FF2B5EF4-FFF2-40B4-BE49-F238E27FC236}">
                <a16:creationId xmlns:a16="http://schemas.microsoft.com/office/drawing/2014/main" id="{D6D100AD-E0F4-4D3C-BCCE-C64643C1EA6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3153427" y="4300136"/>
            <a:ext cx="3845207" cy="1067113"/>
          </a:xfrm>
          <a:prstGeom prst="rect">
            <a:avLst/>
          </a:prstGeom>
        </p:spPr>
      </p:pic>
      <p:pic>
        <p:nvPicPr>
          <p:cNvPr id="6" name="Picture 5">
            <a:extLst>
              <a:ext uri="{FF2B5EF4-FFF2-40B4-BE49-F238E27FC236}">
                <a16:creationId xmlns:a16="http://schemas.microsoft.com/office/drawing/2014/main" id="{2328BDA8-925B-454F-8419-438319BCF5E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Lst>
          </a:blip>
          <a:stretch>
            <a:fillRect/>
          </a:stretch>
        </p:blipFill>
        <p:spPr>
          <a:xfrm>
            <a:off x="3097775" y="5993778"/>
            <a:ext cx="3900859" cy="1198457"/>
          </a:xfrm>
          <a:prstGeom prst="rect">
            <a:avLst/>
          </a:prstGeom>
        </p:spPr>
      </p:pic>
      <p:pic>
        <p:nvPicPr>
          <p:cNvPr id="7" name="Picture 6">
            <a:extLst>
              <a:ext uri="{FF2B5EF4-FFF2-40B4-BE49-F238E27FC236}">
                <a16:creationId xmlns:a16="http://schemas.microsoft.com/office/drawing/2014/main" id="{D579F181-8256-473E-B125-7B3AC85D264C}"/>
              </a:ext>
            </a:extLst>
          </p:cNvPr>
          <p:cNvPicPr>
            <a:picLocks noChangeAspect="1"/>
          </p:cNvPicPr>
          <p:nvPr/>
        </p:nvPicPr>
        <p:blipFill>
          <a:blip r:embed="rId7"/>
          <a:stretch>
            <a:fillRect/>
          </a:stretch>
        </p:blipFill>
        <p:spPr>
          <a:xfrm>
            <a:off x="4245304" y="2661257"/>
            <a:ext cx="1661451" cy="867682"/>
          </a:xfrm>
          <a:prstGeom prst="rect">
            <a:avLst/>
          </a:prstGeom>
        </p:spPr>
      </p:pic>
    </p:spTree>
    <p:extLst>
      <p:ext uri="{BB962C8B-B14F-4D97-AF65-F5344CB8AC3E}">
        <p14:creationId xmlns:p14="http://schemas.microsoft.com/office/powerpoint/2010/main" val="571726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2</a:t>
            </a:fld>
            <a:endParaRPr lang="en-SG" dirty="0">
              <a:solidFill>
                <a:schemeClr val="bg1"/>
              </a:solidFill>
              <a:latin typeface="Calibri" panose="020F0502020204030204" pitchFamily="34" charset="0"/>
            </a:endParaRPr>
          </a:p>
        </p:txBody>
      </p:sp>
      <p:sp>
        <p:nvSpPr>
          <p:cNvPr id="10" name="Rectangle 2"/>
          <p:cNvSpPr>
            <a:spLocks noGrp="1" noChangeArrowheads="1"/>
          </p:cNvSpPr>
          <p:nvPr>
            <p:ph type="title"/>
          </p:nvPr>
        </p:nvSpPr>
        <p:spPr>
          <a:xfrm>
            <a:off x="611188" y="550069"/>
            <a:ext cx="7237412" cy="1266825"/>
          </a:xfrm>
        </p:spPr>
        <p:txBody>
          <a:bodyPr/>
          <a:lstStyle/>
          <a:p>
            <a:r>
              <a:rPr lang="en-GB" dirty="0">
                <a:latin typeface="Bahnschrift SemiCondensed" panose="020B0502040204020203" pitchFamily="34" charset="0"/>
              </a:rPr>
              <a:t>Contents</a:t>
            </a:r>
          </a:p>
        </p:txBody>
      </p:sp>
      <p:sp>
        <p:nvSpPr>
          <p:cNvPr id="16" name="AutoShape 42"/>
          <p:cNvSpPr>
            <a:spLocks noChangeArrowheads="1"/>
          </p:cNvSpPr>
          <p:nvPr/>
        </p:nvSpPr>
        <p:spPr bwMode="ltGray">
          <a:xfrm rot="5400000" flipH="1">
            <a:off x="-2418847" y="2019907"/>
            <a:ext cx="4841301" cy="452676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003399">
              <a:alpha val="85000"/>
            </a:srgbClr>
          </a:solidFill>
          <a:ln w="0" algn="ctr">
            <a:noFill/>
            <a:miter lim="800000"/>
            <a:headEnd/>
            <a:tailEnd/>
          </a:ln>
        </p:spPr>
        <p:txBody>
          <a:bodyPr wrap="none" anchor="ctr"/>
          <a:lstStyle/>
          <a:p>
            <a:endParaRPr lang="en-US"/>
          </a:p>
        </p:txBody>
      </p:sp>
      <p:sp>
        <p:nvSpPr>
          <p:cNvPr id="17" name="AutoShape 43"/>
          <p:cNvSpPr>
            <a:spLocks noChangeArrowheads="1"/>
          </p:cNvSpPr>
          <p:nvPr/>
        </p:nvSpPr>
        <p:spPr bwMode="gray">
          <a:xfrm>
            <a:off x="2331004" y="5398294"/>
            <a:ext cx="4526765" cy="609928"/>
          </a:xfrm>
          <a:prstGeom prst="roundRect">
            <a:avLst>
              <a:gd name="adj" fmla="val 50000"/>
            </a:avLst>
          </a:prstGeom>
          <a:noFill/>
          <a:ln w="28575" algn="ctr">
            <a:solidFill>
              <a:schemeClr val="bg2"/>
            </a:solidFill>
            <a:round/>
            <a:headEnd/>
            <a:tailEnd/>
          </a:ln>
        </p:spPr>
        <p:txBody>
          <a:bodyPr wrap="none" anchor="ctr"/>
          <a:lstStyle/>
          <a:p>
            <a:pPr eaLnBrk="0" hangingPunct="0"/>
            <a:r>
              <a:rPr lang="en-US" dirty="0">
                <a:latin typeface="Bahnschrift SemiCondensed" panose="020B0502040204020203" pitchFamily="34" charset="0"/>
              </a:rPr>
              <a:t>Discussion of Results</a:t>
            </a:r>
          </a:p>
        </p:txBody>
      </p:sp>
      <p:sp>
        <p:nvSpPr>
          <p:cNvPr id="18" name="AutoShape 44"/>
          <p:cNvSpPr>
            <a:spLocks noChangeArrowheads="1"/>
          </p:cNvSpPr>
          <p:nvPr/>
        </p:nvSpPr>
        <p:spPr bwMode="gray">
          <a:xfrm>
            <a:off x="2730066" y="4635966"/>
            <a:ext cx="4526765" cy="609928"/>
          </a:xfrm>
          <a:prstGeom prst="roundRect">
            <a:avLst>
              <a:gd name="adj" fmla="val 50000"/>
            </a:avLst>
          </a:prstGeom>
          <a:noFill/>
          <a:ln w="28575" algn="ctr">
            <a:solidFill>
              <a:schemeClr val="bg2"/>
            </a:solidFill>
            <a:round/>
            <a:headEnd/>
            <a:tailEnd/>
          </a:ln>
        </p:spPr>
        <p:txBody>
          <a:bodyPr wrap="none" anchor="ctr"/>
          <a:lstStyle/>
          <a:p>
            <a:pPr eaLnBrk="0" hangingPunct="0"/>
            <a:r>
              <a:rPr lang="en-US" dirty="0">
                <a:latin typeface="Bahnschrift SemiCondensed" panose="020B0502040204020203" pitchFamily="34" charset="0"/>
              </a:rPr>
              <a:t>Sensor Array and Data collection</a:t>
            </a:r>
          </a:p>
        </p:txBody>
      </p:sp>
      <p:sp>
        <p:nvSpPr>
          <p:cNvPr id="19" name="AutoShape 45"/>
          <p:cNvSpPr>
            <a:spLocks noChangeArrowheads="1"/>
          </p:cNvSpPr>
          <p:nvPr/>
        </p:nvSpPr>
        <p:spPr bwMode="gray">
          <a:xfrm>
            <a:off x="2607799" y="3112294"/>
            <a:ext cx="4526766" cy="609928"/>
          </a:xfrm>
          <a:prstGeom prst="roundRect">
            <a:avLst>
              <a:gd name="adj" fmla="val 50000"/>
            </a:avLst>
          </a:prstGeom>
          <a:noFill/>
          <a:ln w="28575" algn="ctr">
            <a:solidFill>
              <a:schemeClr val="bg2"/>
            </a:solidFill>
            <a:round/>
            <a:headEnd/>
            <a:tailEnd/>
          </a:ln>
        </p:spPr>
        <p:txBody>
          <a:bodyPr wrap="none" anchor="ctr"/>
          <a:lstStyle/>
          <a:p>
            <a:pPr eaLnBrk="0" hangingPunct="0"/>
            <a:r>
              <a:rPr lang="en-US" dirty="0">
                <a:latin typeface="Bahnschrift SemiCondensed" panose="020B0502040204020203" pitchFamily="34" charset="0"/>
              </a:rPr>
              <a:t>Modelling of the system</a:t>
            </a:r>
            <a:endParaRPr lang="en-US" b="1" dirty="0">
              <a:latin typeface="Bahnschrift SemiCondensed" panose="020B0502040204020203" pitchFamily="34" charset="0"/>
            </a:endParaRPr>
          </a:p>
        </p:txBody>
      </p:sp>
      <p:sp>
        <p:nvSpPr>
          <p:cNvPr id="20" name="AutoShape 46"/>
          <p:cNvSpPr>
            <a:spLocks noChangeArrowheads="1"/>
          </p:cNvSpPr>
          <p:nvPr/>
        </p:nvSpPr>
        <p:spPr bwMode="gray">
          <a:xfrm>
            <a:off x="2226799" y="2350294"/>
            <a:ext cx="4175597" cy="609928"/>
          </a:xfrm>
          <a:prstGeom prst="roundRect">
            <a:avLst>
              <a:gd name="adj" fmla="val 50000"/>
            </a:avLst>
          </a:prstGeom>
          <a:noFill/>
          <a:ln w="28575" algn="ctr">
            <a:solidFill>
              <a:schemeClr val="bg2"/>
            </a:solidFill>
            <a:round/>
            <a:headEnd/>
            <a:tailEnd/>
          </a:ln>
        </p:spPr>
        <p:txBody>
          <a:bodyPr wrap="none" anchor="ctr"/>
          <a:lstStyle/>
          <a:p>
            <a:r>
              <a:rPr lang="en-US" dirty="0">
                <a:latin typeface="Bahnschrift SemiCondensed" panose="020B0502040204020203" pitchFamily="34" charset="0"/>
              </a:rPr>
              <a:t>IEQ: A brief overview</a:t>
            </a:r>
          </a:p>
        </p:txBody>
      </p:sp>
      <p:sp>
        <p:nvSpPr>
          <p:cNvPr id="21" name="AutoShape 47"/>
          <p:cNvSpPr>
            <a:spLocks noChangeArrowheads="1"/>
          </p:cNvSpPr>
          <p:nvPr/>
        </p:nvSpPr>
        <p:spPr bwMode="gray">
          <a:xfrm>
            <a:off x="1555630" y="1587966"/>
            <a:ext cx="4282401" cy="609928"/>
          </a:xfrm>
          <a:prstGeom prst="roundRect">
            <a:avLst>
              <a:gd name="adj" fmla="val 50000"/>
            </a:avLst>
          </a:prstGeom>
          <a:noFill/>
          <a:ln w="28575" algn="ctr">
            <a:solidFill>
              <a:schemeClr val="bg2"/>
            </a:solidFill>
            <a:round/>
            <a:headEnd/>
            <a:tailEnd/>
          </a:ln>
        </p:spPr>
        <p:txBody>
          <a:bodyPr wrap="none" anchor="ctr"/>
          <a:lstStyle/>
          <a:p>
            <a:r>
              <a:rPr lang="en-US" dirty="0">
                <a:latin typeface="Bahnschrift SemiCondensed" panose="020B0502040204020203" pitchFamily="34" charset="0"/>
              </a:rPr>
              <a:t>Background and Motivation</a:t>
            </a:r>
          </a:p>
        </p:txBody>
      </p:sp>
      <p:grpSp>
        <p:nvGrpSpPr>
          <p:cNvPr id="22" name="Group 48"/>
          <p:cNvGrpSpPr>
            <a:grpSpLocks/>
          </p:cNvGrpSpPr>
          <p:nvPr/>
        </p:nvGrpSpPr>
        <p:grpSpPr bwMode="auto">
          <a:xfrm>
            <a:off x="1189831" y="1664207"/>
            <a:ext cx="438959" cy="457446"/>
            <a:chOff x="2078" y="1680"/>
            <a:chExt cx="1615" cy="1615"/>
          </a:xfrm>
        </p:grpSpPr>
        <p:sp>
          <p:nvSpPr>
            <p:cNvPr id="51" name="Oval 49"/>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52" name="Oval 50"/>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53" name="Oval 51"/>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54" name="Oval 52"/>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en-US"/>
            </a:p>
          </p:txBody>
        </p:sp>
        <p:sp>
          <p:nvSpPr>
            <p:cNvPr id="55" name="Oval 53"/>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56" name="Oval 54"/>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en-US"/>
            </a:p>
          </p:txBody>
        </p:sp>
      </p:grpSp>
      <p:grpSp>
        <p:nvGrpSpPr>
          <p:cNvPr id="23" name="Group 55"/>
          <p:cNvGrpSpPr>
            <a:grpSpLocks/>
          </p:cNvGrpSpPr>
          <p:nvPr/>
        </p:nvGrpSpPr>
        <p:grpSpPr bwMode="auto">
          <a:xfrm>
            <a:off x="1875631" y="2426535"/>
            <a:ext cx="438959" cy="457446"/>
            <a:chOff x="2078" y="1680"/>
            <a:chExt cx="1615" cy="1615"/>
          </a:xfrm>
        </p:grpSpPr>
        <p:sp>
          <p:nvSpPr>
            <p:cNvPr id="45" name="Oval 5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46" name="Oval 5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47" name="Oval 58"/>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8" name="Oval 59"/>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en-US"/>
            </a:p>
          </p:txBody>
        </p:sp>
        <p:sp>
          <p:nvSpPr>
            <p:cNvPr id="49" name="Oval 60"/>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50" name="Oval 61"/>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en-US"/>
            </a:p>
          </p:txBody>
        </p:sp>
      </p:grpSp>
      <p:grpSp>
        <p:nvGrpSpPr>
          <p:cNvPr id="24" name="Group 62"/>
          <p:cNvGrpSpPr>
            <a:grpSpLocks/>
          </p:cNvGrpSpPr>
          <p:nvPr/>
        </p:nvGrpSpPr>
        <p:grpSpPr bwMode="auto">
          <a:xfrm>
            <a:off x="2256631" y="3188535"/>
            <a:ext cx="438959" cy="457446"/>
            <a:chOff x="2078" y="1680"/>
            <a:chExt cx="1615" cy="1615"/>
          </a:xfrm>
        </p:grpSpPr>
        <p:sp>
          <p:nvSpPr>
            <p:cNvPr id="39" name="Oval 63"/>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40" name="Oval 64"/>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41" name="Oval 65"/>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42" name="Oval 66"/>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en-US"/>
            </a:p>
          </p:txBody>
        </p:sp>
        <p:sp>
          <p:nvSpPr>
            <p:cNvPr id="43" name="Oval 67"/>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44" name="Oval 68"/>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en-US"/>
            </a:p>
          </p:txBody>
        </p:sp>
      </p:grpSp>
      <p:grpSp>
        <p:nvGrpSpPr>
          <p:cNvPr id="25" name="Group 69"/>
          <p:cNvGrpSpPr>
            <a:grpSpLocks/>
          </p:cNvGrpSpPr>
          <p:nvPr/>
        </p:nvGrpSpPr>
        <p:grpSpPr bwMode="auto">
          <a:xfrm>
            <a:off x="2361503" y="4712209"/>
            <a:ext cx="438959" cy="457446"/>
            <a:chOff x="2078" y="1680"/>
            <a:chExt cx="1615" cy="1615"/>
          </a:xfrm>
        </p:grpSpPr>
        <p:sp>
          <p:nvSpPr>
            <p:cNvPr id="33" name="Oval 7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34" name="Oval 7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35" name="Oval 72"/>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36" name="Oval 73"/>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p>
          </p:txBody>
        </p:sp>
        <p:sp>
          <p:nvSpPr>
            <p:cNvPr id="37" name="Oval 74"/>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38" name="Oval 75"/>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p>
          </p:txBody>
        </p:sp>
      </p:grpSp>
      <p:grpSp>
        <p:nvGrpSpPr>
          <p:cNvPr id="26" name="Group 76"/>
          <p:cNvGrpSpPr>
            <a:grpSpLocks/>
          </p:cNvGrpSpPr>
          <p:nvPr/>
        </p:nvGrpSpPr>
        <p:grpSpPr bwMode="auto">
          <a:xfrm>
            <a:off x="1987153" y="5474535"/>
            <a:ext cx="409695" cy="457446"/>
            <a:chOff x="2078" y="1680"/>
            <a:chExt cx="1615" cy="1615"/>
          </a:xfrm>
        </p:grpSpPr>
        <p:sp>
          <p:nvSpPr>
            <p:cNvPr id="27" name="Oval 7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28" name="Oval 7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29" name="Oval 79"/>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30" name="Oval 80"/>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p>
          </p:txBody>
        </p:sp>
        <p:sp>
          <p:nvSpPr>
            <p:cNvPr id="31" name="Oval 81"/>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32" name="Oval 82"/>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p>
          </p:txBody>
        </p:sp>
      </p:grpSp>
      <p:sp>
        <p:nvSpPr>
          <p:cNvPr id="57" name="AutoShape 43">
            <a:extLst>
              <a:ext uri="{FF2B5EF4-FFF2-40B4-BE49-F238E27FC236}">
                <a16:creationId xmlns:a16="http://schemas.microsoft.com/office/drawing/2014/main" id="{9CBCFECF-A503-4885-9448-CDE1DCF4D0A5}"/>
              </a:ext>
            </a:extLst>
          </p:cNvPr>
          <p:cNvSpPr>
            <a:spLocks noChangeArrowheads="1"/>
          </p:cNvSpPr>
          <p:nvPr/>
        </p:nvSpPr>
        <p:spPr bwMode="gray">
          <a:xfrm>
            <a:off x="1721404" y="6160294"/>
            <a:ext cx="4680992" cy="609928"/>
          </a:xfrm>
          <a:prstGeom prst="roundRect">
            <a:avLst>
              <a:gd name="adj" fmla="val 50000"/>
            </a:avLst>
          </a:prstGeom>
          <a:noFill/>
          <a:ln w="28575" algn="ctr">
            <a:solidFill>
              <a:schemeClr val="bg2"/>
            </a:solidFill>
            <a:round/>
            <a:headEnd/>
            <a:tailEnd/>
          </a:ln>
        </p:spPr>
        <p:txBody>
          <a:bodyPr wrap="none" anchor="ctr"/>
          <a:lstStyle/>
          <a:p>
            <a:pPr eaLnBrk="0" hangingPunct="0"/>
            <a:r>
              <a:rPr lang="en-US" dirty="0">
                <a:latin typeface="Bahnschrift SemiCondensed" panose="020B0502040204020203" pitchFamily="34" charset="0"/>
              </a:rPr>
              <a:t>Conclusion</a:t>
            </a:r>
          </a:p>
        </p:txBody>
      </p:sp>
      <p:grpSp>
        <p:nvGrpSpPr>
          <p:cNvPr id="58" name="Group 76">
            <a:extLst>
              <a:ext uri="{FF2B5EF4-FFF2-40B4-BE49-F238E27FC236}">
                <a16:creationId xmlns:a16="http://schemas.microsoft.com/office/drawing/2014/main" id="{9DC30B0C-2BA4-40D8-80BB-8777D315B723}"/>
              </a:ext>
            </a:extLst>
          </p:cNvPr>
          <p:cNvGrpSpPr>
            <a:grpSpLocks/>
          </p:cNvGrpSpPr>
          <p:nvPr/>
        </p:nvGrpSpPr>
        <p:grpSpPr bwMode="auto">
          <a:xfrm>
            <a:off x="1377553" y="6236535"/>
            <a:ext cx="409695" cy="457446"/>
            <a:chOff x="2078" y="1680"/>
            <a:chExt cx="1615" cy="1615"/>
          </a:xfrm>
        </p:grpSpPr>
        <p:sp>
          <p:nvSpPr>
            <p:cNvPr id="59" name="Oval 77">
              <a:extLst>
                <a:ext uri="{FF2B5EF4-FFF2-40B4-BE49-F238E27FC236}">
                  <a16:creationId xmlns:a16="http://schemas.microsoft.com/office/drawing/2014/main" id="{27CCDA6E-8587-46E9-8E27-814148338134}"/>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60" name="Oval 78">
              <a:extLst>
                <a:ext uri="{FF2B5EF4-FFF2-40B4-BE49-F238E27FC236}">
                  <a16:creationId xmlns:a16="http://schemas.microsoft.com/office/drawing/2014/main" id="{970E2F06-A7B6-4911-803A-812B48F715DC}"/>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61" name="Oval 79">
              <a:extLst>
                <a:ext uri="{FF2B5EF4-FFF2-40B4-BE49-F238E27FC236}">
                  <a16:creationId xmlns:a16="http://schemas.microsoft.com/office/drawing/2014/main" id="{8B152367-F687-4986-9AAA-0FA2C2A32CE7}"/>
                </a:ext>
              </a:extLst>
            </p:cNvPr>
            <p:cNvSpPr>
              <a:spLocks noChangeArrowheads="1"/>
            </p:cNvSpPr>
            <p:nvPr/>
          </p:nvSpPr>
          <p:spPr bwMode="gray">
            <a:xfrm>
              <a:off x="2251" y="185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62" name="Oval 80">
              <a:extLst>
                <a:ext uri="{FF2B5EF4-FFF2-40B4-BE49-F238E27FC236}">
                  <a16:creationId xmlns:a16="http://schemas.microsoft.com/office/drawing/2014/main" id="{4D75DF40-BFEB-4277-9135-2F8CAE197F0D}"/>
                </a:ext>
              </a:extLst>
            </p:cNvPr>
            <p:cNvSpPr>
              <a:spLocks noChangeArrowheads="1"/>
            </p:cNvSpPr>
            <p:nvPr/>
          </p:nvSpPr>
          <p:spPr bwMode="gray">
            <a:xfrm>
              <a:off x="2254" y="1856"/>
              <a:ext cx="1262" cy="1264"/>
            </a:xfrm>
            <a:prstGeom prst="ellipse">
              <a:avLst/>
            </a:prstGeom>
            <a:gradFill rotWithShape="1">
              <a:gsLst>
                <a:gs pos="0">
                  <a:srgbClr val="000000"/>
                </a:gs>
                <a:gs pos="100000">
                  <a:srgbClr val="E35E23"/>
                </a:gs>
              </a:gsLst>
              <a:lin ang="2700000" scaled="1"/>
            </a:gradFill>
            <a:ln w="38100" algn="ctr">
              <a:noFill/>
              <a:round/>
              <a:headEnd/>
              <a:tailEnd/>
            </a:ln>
          </p:spPr>
          <p:txBody>
            <a:bodyPr wrap="none" anchor="ctr">
              <a:spAutoFit/>
            </a:bodyPr>
            <a:lstStyle/>
            <a:p>
              <a:endParaRPr lang="en-US"/>
            </a:p>
          </p:txBody>
        </p:sp>
        <p:sp>
          <p:nvSpPr>
            <p:cNvPr id="63" name="Oval 81">
              <a:extLst>
                <a:ext uri="{FF2B5EF4-FFF2-40B4-BE49-F238E27FC236}">
                  <a16:creationId xmlns:a16="http://schemas.microsoft.com/office/drawing/2014/main" id="{63426A87-6A00-480F-ACEB-B324C31E91AD}"/>
                </a:ext>
              </a:extLst>
            </p:cNvPr>
            <p:cNvSpPr>
              <a:spLocks noChangeArrowheads="1"/>
            </p:cNvSpPr>
            <p:nvPr/>
          </p:nvSpPr>
          <p:spPr bwMode="gray">
            <a:xfrm>
              <a:off x="2338" y="193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64" name="Oval 82">
              <a:extLst>
                <a:ext uri="{FF2B5EF4-FFF2-40B4-BE49-F238E27FC236}">
                  <a16:creationId xmlns:a16="http://schemas.microsoft.com/office/drawing/2014/main" id="{2798A072-A718-4591-97FC-3F95784AF76C}"/>
                </a:ext>
              </a:extLst>
            </p:cNvPr>
            <p:cNvSpPr>
              <a:spLocks noChangeArrowheads="1"/>
            </p:cNvSpPr>
            <p:nvPr/>
          </p:nvSpPr>
          <p:spPr bwMode="gray">
            <a:xfrm>
              <a:off x="2337" y="1939"/>
              <a:ext cx="1096" cy="1098"/>
            </a:xfrm>
            <a:prstGeom prst="ellipse">
              <a:avLst/>
            </a:prstGeom>
            <a:gradFill rotWithShape="1">
              <a:gsLst>
                <a:gs pos="0">
                  <a:srgbClr val="E35E23"/>
                </a:gs>
                <a:gs pos="100000">
                  <a:srgbClr val="6E2E11"/>
                </a:gs>
              </a:gsLst>
              <a:lin ang="2700000" scaled="1"/>
            </a:gradFill>
            <a:ln w="38100" algn="ctr">
              <a:noFill/>
              <a:round/>
              <a:headEnd/>
              <a:tailEnd/>
            </a:ln>
          </p:spPr>
          <p:txBody>
            <a:bodyPr anchor="ctr">
              <a:spAutoFit/>
            </a:bodyPr>
            <a:lstStyle/>
            <a:p>
              <a:endParaRPr lang="en-US"/>
            </a:p>
          </p:txBody>
        </p:sp>
      </p:grpSp>
      <p:sp>
        <p:nvSpPr>
          <p:cNvPr id="65" name="AutoShape 44">
            <a:extLst>
              <a:ext uri="{FF2B5EF4-FFF2-40B4-BE49-F238E27FC236}">
                <a16:creationId xmlns:a16="http://schemas.microsoft.com/office/drawing/2014/main" id="{397C05B1-ACF2-45E8-B347-436927B6434C}"/>
              </a:ext>
            </a:extLst>
          </p:cNvPr>
          <p:cNvSpPr>
            <a:spLocks noChangeArrowheads="1"/>
          </p:cNvSpPr>
          <p:nvPr/>
        </p:nvSpPr>
        <p:spPr bwMode="gray">
          <a:xfrm>
            <a:off x="2777594" y="3874294"/>
            <a:ext cx="4895041" cy="609928"/>
          </a:xfrm>
          <a:prstGeom prst="roundRect">
            <a:avLst>
              <a:gd name="adj" fmla="val 50000"/>
            </a:avLst>
          </a:prstGeom>
          <a:noFill/>
          <a:ln w="28575" algn="ctr">
            <a:solidFill>
              <a:schemeClr val="bg2"/>
            </a:solidFill>
            <a:round/>
            <a:headEnd/>
            <a:tailEnd/>
          </a:ln>
        </p:spPr>
        <p:txBody>
          <a:bodyPr wrap="none" anchor="ctr"/>
          <a:lstStyle/>
          <a:p>
            <a:pPr eaLnBrk="0" hangingPunct="0"/>
            <a:r>
              <a:rPr lang="en-US" dirty="0">
                <a:latin typeface="Bahnschrift SemiCondensed" panose="020B0502040204020203" pitchFamily="34" charset="0"/>
              </a:rPr>
              <a:t>Indices of the room</a:t>
            </a:r>
          </a:p>
        </p:txBody>
      </p:sp>
      <p:grpSp>
        <p:nvGrpSpPr>
          <p:cNvPr id="66" name="Group 69">
            <a:extLst>
              <a:ext uri="{FF2B5EF4-FFF2-40B4-BE49-F238E27FC236}">
                <a16:creationId xmlns:a16="http://schemas.microsoft.com/office/drawing/2014/main" id="{681561EB-3303-490D-9C41-65446363136D}"/>
              </a:ext>
            </a:extLst>
          </p:cNvPr>
          <p:cNvGrpSpPr>
            <a:grpSpLocks/>
          </p:cNvGrpSpPr>
          <p:nvPr/>
        </p:nvGrpSpPr>
        <p:grpSpPr bwMode="auto">
          <a:xfrm>
            <a:off x="2409031" y="3950537"/>
            <a:ext cx="438959" cy="457446"/>
            <a:chOff x="2078" y="1680"/>
            <a:chExt cx="1615" cy="1615"/>
          </a:xfrm>
        </p:grpSpPr>
        <p:sp>
          <p:nvSpPr>
            <p:cNvPr id="67" name="Oval 70">
              <a:extLst>
                <a:ext uri="{FF2B5EF4-FFF2-40B4-BE49-F238E27FC236}">
                  <a16:creationId xmlns:a16="http://schemas.microsoft.com/office/drawing/2014/main" id="{B0ACA05D-5C1E-47A4-94FA-0915CCAC49D9}"/>
                </a:ext>
              </a:extLst>
            </p:cNvPr>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en-US"/>
            </a:p>
          </p:txBody>
        </p:sp>
        <p:sp>
          <p:nvSpPr>
            <p:cNvPr id="68" name="Oval 71">
              <a:extLst>
                <a:ext uri="{FF2B5EF4-FFF2-40B4-BE49-F238E27FC236}">
                  <a16:creationId xmlns:a16="http://schemas.microsoft.com/office/drawing/2014/main" id="{FBF63163-ADD9-4C9F-89D0-84303D346182}"/>
                </a:ext>
              </a:extLst>
            </p:cNvPr>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en-US"/>
            </a:p>
          </p:txBody>
        </p:sp>
        <p:sp>
          <p:nvSpPr>
            <p:cNvPr id="69" name="Oval 72">
              <a:extLst>
                <a:ext uri="{FF2B5EF4-FFF2-40B4-BE49-F238E27FC236}">
                  <a16:creationId xmlns:a16="http://schemas.microsoft.com/office/drawing/2014/main" id="{E7D6A492-7CAA-4C55-B7BA-D60BB0851460}"/>
                </a:ext>
              </a:extLst>
            </p:cNvPr>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a:p>
          </p:txBody>
        </p:sp>
        <p:sp>
          <p:nvSpPr>
            <p:cNvPr id="70" name="Oval 73">
              <a:extLst>
                <a:ext uri="{FF2B5EF4-FFF2-40B4-BE49-F238E27FC236}">
                  <a16:creationId xmlns:a16="http://schemas.microsoft.com/office/drawing/2014/main" id="{4CDE4515-DD9D-4D68-A4EC-C2DD639100D3}"/>
                </a:ext>
              </a:extLst>
            </p:cNvPr>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en-US"/>
            </a:p>
          </p:txBody>
        </p:sp>
        <p:sp>
          <p:nvSpPr>
            <p:cNvPr id="71" name="Oval 74">
              <a:extLst>
                <a:ext uri="{FF2B5EF4-FFF2-40B4-BE49-F238E27FC236}">
                  <a16:creationId xmlns:a16="http://schemas.microsoft.com/office/drawing/2014/main" id="{D7330702-57BC-49B9-85A7-A6698B1F209E}"/>
                </a:ext>
              </a:extLst>
            </p:cNvPr>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a:p>
          </p:txBody>
        </p:sp>
        <p:sp>
          <p:nvSpPr>
            <p:cNvPr id="72" name="Oval 75">
              <a:extLst>
                <a:ext uri="{FF2B5EF4-FFF2-40B4-BE49-F238E27FC236}">
                  <a16:creationId xmlns:a16="http://schemas.microsoft.com/office/drawing/2014/main" id="{835975B8-D51F-49E4-9DA7-02286B55C882}"/>
                </a:ext>
              </a:extLst>
            </p:cNvPr>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en-US"/>
            </a:p>
          </p:txBody>
        </p:sp>
      </p:grpSp>
    </p:spTree>
    <p:extLst>
      <p:ext uri="{BB962C8B-B14F-4D97-AF65-F5344CB8AC3E}">
        <p14:creationId xmlns:p14="http://schemas.microsoft.com/office/powerpoint/2010/main" val="4101855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20</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481AA01D-3DD6-44E4-9CE3-326546231109}"/>
              </a:ext>
            </a:extLst>
          </p:cNvPr>
          <p:cNvPicPr>
            <a:picLocks noChangeAspect="1"/>
          </p:cNvPicPr>
          <p:nvPr/>
        </p:nvPicPr>
        <p:blipFill>
          <a:blip r:embed="rId3"/>
          <a:stretch>
            <a:fillRect/>
          </a:stretch>
        </p:blipFill>
        <p:spPr>
          <a:xfrm>
            <a:off x="6752431" y="1776727"/>
            <a:ext cx="3154583" cy="1411767"/>
          </a:xfrm>
          <a:prstGeom prst="rect">
            <a:avLst/>
          </a:prstGeom>
        </p:spPr>
      </p:pic>
      <p:sp>
        <p:nvSpPr>
          <p:cNvPr id="10" name="Rectangle 9">
            <a:extLst>
              <a:ext uri="{FF2B5EF4-FFF2-40B4-BE49-F238E27FC236}">
                <a16:creationId xmlns:a16="http://schemas.microsoft.com/office/drawing/2014/main" id="{15242470-64E3-42B6-A3A8-9A0FDCF2CE15}"/>
              </a:ext>
            </a:extLst>
          </p:cNvPr>
          <p:cNvSpPr/>
          <p:nvPr/>
        </p:nvSpPr>
        <p:spPr>
          <a:xfrm>
            <a:off x="6894271" y="1577183"/>
            <a:ext cx="3154582"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First order lumped capacitance model</a:t>
            </a:r>
            <a:endParaRPr lang="en-GB" sz="1600" spc="-1" dirty="0">
              <a:solidFill>
                <a:srgbClr val="000000"/>
              </a:solidFill>
              <a:uFill>
                <a:solidFill>
                  <a:srgbClr val="FFFFFF"/>
                </a:solidFill>
              </a:uFill>
              <a:latin typeface="Bahnschrift SemiCondensed" panose="020B0502040204020203"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lvl="0" algn="just">
              <a:buClr>
                <a:srgbClr val="000000"/>
              </a:buClr>
            </a:pPr>
            <a:r>
              <a:rPr lang="en-US" spc="-1" dirty="0">
                <a:solidFill>
                  <a:srgbClr val="000000"/>
                </a:solidFill>
                <a:uFill>
                  <a:solidFill>
                    <a:srgbClr val="FFFFFF"/>
                  </a:solidFill>
                </a:uFill>
                <a:latin typeface="Bahnschrift SemiCondensed" panose="020B0502040204020203" pitchFamily="34" charset="0"/>
              </a:rPr>
              <a:t>Electrical model of the wall</a:t>
            </a: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a:t>
            </a:r>
          </a:p>
          <a:p>
            <a:pPr marL="345420" marR="0" lvl="0" indent="-3429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r>
              <a:rPr lang="en-GB" spc="-1" dirty="0">
                <a:solidFill>
                  <a:srgbClr val="000000"/>
                </a:solidFill>
                <a:uFill>
                  <a:solidFill>
                    <a:srgbClr val="FFFFFF"/>
                  </a:solidFill>
                </a:uFill>
                <a:latin typeface="Bahnschrift SemiCondensed" panose="020B0502040204020203" pitchFamily="34" charset="0"/>
              </a:rPr>
              <a:t>First order lumped capacitance:</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r>
              <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Most commonly used to represent the individual unit of wall.</a:t>
            </a:r>
          </a:p>
          <a:p>
            <a:pPr marL="802620" lvl="1" indent="-342900" algn="just">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Ease of computation .</a:t>
            </a:r>
          </a:p>
          <a:p>
            <a:pPr marL="802620" lvl="1" indent="-342900" algn="just">
              <a:buClr>
                <a:srgbClr val="000000"/>
              </a:buClr>
              <a:buFont typeface="Wingdings" panose="05000000000000000000" pitchFamily="2" charset="2"/>
              <a:buChar char="Ø"/>
            </a:pPr>
            <a:r>
              <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Can treat all elements of the buildings as lumped capacitance and provides uniform thermal response.</a:t>
            </a:r>
          </a:p>
          <a:p>
            <a:pPr marL="802620" lvl="1" indent="-342900" algn="just">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Differential equation governing the circuit:</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802620" lvl="1" indent="-342900" algn="just">
              <a:buClr>
                <a:srgbClr val="000000"/>
              </a:buClr>
              <a:buFont typeface="Wingdings" panose="05000000000000000000" pitchFamily="2" charset="2"/>
              <a:buChar char="Ø"/>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1259820" lvl="2" indent="-342900" algn="just">
              <a:buClr>
                <a:srgbClr val="000000"/>
              </a:buClr>
              <a:buFont typeface="Wingdings" panose="05000000000000000000" pitchFamily="2" charset="2"/>
              <a:buChar char="Ø"/>
            </a:pP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Tm is the voltage across capacitance C</a:t>
            </a:r>
            <a:r>
              <a:rPr kumimoji="0" lang="en-GB" sz="1800"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m </a:t>
            </a:r>
            <a:r>
              <a:rPr kumimoji="0" lang="en-GB" sz="1800" b="0" i="0" u="none" strike="noStrike" kern="1200" cap="none" spc="-1" normalizeH="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 </a:t>
            </a:r>
          </a:p>
          <a:p>
            <a:pPr marL="1259820" lvl="2" indent="-342900" algn="just">
              <a:buClr>
                <a:srgbClr val="000000"/>
              </a:buClr>
              <a:buFont typeface="Wingdings" panose="05000000000000000000" pitchFamily="2" charset="2"/>
              <a:buChar char="Ø"/>
            </a:pPr>
            <a:r>
              <a:rPr lang="en-US" sz="1800" spc="-1" dirty="0" err="1">
                <a:solidFill>
                  <a:srgbClr val="000000"/>
                </a:solidFill>
                <a:uFill>
                  <a:solidFill>
                    <a:srgbClr val="FFFFFF"/>
                  </a:solidFill>
                </a:uFill>
                <a:latin typeface="Bahnschrift SemiCondensed" panose="020B0502040204020203" pitchFamily="34" charset="0"/>
              </a:rPr>
              <a:t>r</a:t>
            </a:r>
            <a:r>
              <a:rPr lang="en-US" sz="1800" spc="-1" baseline="-25000" dirty="0" err="1">
                <a:solidFill>
                  <a:srgbClr val="000000"/>
                </a:solidFill>
                <a:uFill>
                  <a:solidFill>
                    <a:srgbClr val="FFFFFF"/>
                  </a:solidFill>
                </a:uFill>
                <a:latin typeface="Bahnschrift SemiCondensed" panose="020B0502040204020203" pitchFamily="34" charset="0"/>
              </a:rPr>
              <a:t>m</a:t>
            </a:r>
            <a:r>
              <a:rPr lang="en-US" sz="1800" spc="-1" dirty="0">
                <a:solidFill>
                  <a:srgbClr val="000000"/>
                </a:solidFill>
                <a:uFill>
                  <a:solidFill>
                    <a:srgbClr val="FFFFFF"/>
                  </a:solidFill>
                </a:uFill>
                <a:latin typeface="Bahnschrift SemiCondensed" panose="020B0502040204020203" pitchFamily="34" charset="0"/>
              </a:rPr>
              <a:t> and C</a:t>
            </a:r>
            <a:r>
              <a:rPr lang="en-US" sz="1800" spc="-1" baseline="-25000" dirty="0">
                <a:solidFill>
                  <a:srgbClr val="000000"/>
                </a:solidFill>
                <a:uFill>
                  <a:solidFill>
                    <a:srgbClr val="FFFFFF"/>
                  </a:solidFill>
                </a:uFill>
                <a:latin typeface="Bahnschrift SemiCondensed" panose="020B0502040204020203" pitchFamily="34" charset="0"/>
              </a:rPr>
              <a:t>m</a:t>
            </a:r>
            <a:r>
              <a:rPr lang="en-US" sz="1800" spc="-1" dirty="0">
                <a:solidFill>
                  <a:srgbClr val="000000"/>
                </a:solidFill>
                <a:uFill>
                  <a:solidFill>
                    <a:srgbClr val="FFFFFF"/>
                  </a:solidFill>
                </a:uFill>
                <a:latin typeface="Bahnschrift SemiCondensed" panose="020B0502040204020203" pitchFamily="34" charset="0"/>
              </a:rPr>
              <a:t> are the thermal resistance and capacitance of the material</a:t>
            </a: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a:t>
            </a:r>
          </a:p>
          <a:p>
            <a:pPr marL="1259820" lvl="2" indent="-342900" algn="just">
              <a:buClr>
                <a:srgbClr val="000000"/>
              </a:buClr>
              <a:buFont typeface="Wingdings" panose="05000000000000000000" pitchFamily="2" charset="2"/>
              <a:buChar char="Ø"/>
            </a:pPr>
            <a:r>
              <a:rPr lang="en-GB" sz="1800" spc="-1" dirty="0" err="1">
                <a:solidFill>
                  <a:srgbClr val="000000"/>
                </a:solidFill>
                <a:uFill>
                  <a:solidFill>
                    <a:srgbClr val="FFFFFF"/>
                  </a:solidFill>
                </a:uFill>
                <a:latin typeface="Bahnschrift SemiCondensed" panose="020B0502040204020203" pitchFamily="34" charset="0"/>
              </a:rPr>
              <a:t>T</a:t>
            </a:r>
            <a:r>
              <a:rPr lang="en-GB" sz="1800" spc="-1" baseline="-25000" dirty="0" err="1">
                <a:solidFill>
                  <a:srgbClr val="000000"/>
                </a:solidFill>
                <a:uFill>
                  <a:solidFill>
                    <a:srgbClr val="FFFFFF"/>
                  </a:solidFill>
                </a:uFill>
                <a:latin typeface="Bahnschrift SemiCondensed" panose="020B0502040204020203" pitchFamily="34" charset="0"/>
              </a:rPr>
              <a:t>i</a:t>
            </a:r>
            <a:r>
              <a:rPr lang="en-GB" sz="1800" spc="-1" dirty="0">
                <a:solidFill>
                  <a:srgbClr val="000000"/>
                </a:solidFill>
                <a:uFill>
                  <a:solidFill>
                    <a:srgbClr val="FFFFFF"/>
                  </a:solidFill>
                </a:uFill>
                <a:latin typeface="Bahnschrift SemiCondensed" panose="020B0502040204020203" pitchFamily="34" charset="0"/>
              </a:rPr>
              <a:t> and T</a:t>
            </a:r>
            <a:r>
              <a:rPr lang="en-GB" sz="1800" spc="-1" baseline="-25000" dirty="0">
                <a:solidFill>
                  <a:srgbClr val="000000"/>
                </a:solidFill>
                <a:uFill>
                  <a:solidFill>
                    <a:srgbClr val="FFFFFF"/>
                  </a:solidFill>
                </a:uFill>
                <a:latin typeface="Bahnschrift SemiCondensed" panose="020B0502040204020203" pitchFamily="34" charset="0"/>
              </a:rPr>
              <a:t>o</a:t>
            </a:r>
            <a:r>
              <a:rPr lang="en-GB" sz="1800" spc="-1" dirty="0">
                <a:solidFill>
                  <a:srgbClr val="000000"/>
                </a:solidFill>
                <a:uFill>
                  <a:solidFill>
                    <a:srgbClr val="FFFFFF"/>
                  </a:solidFill>
                </a:uFill>
                <a:latin typeface="Bahnschrift SemiCondensed" panose="020B0502040204020203" pitchFamily="34" charset="0"/>
              </a:rPr>
              <a:t> are the internal and external temperatures.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6" name="Picture 5">
            <a:extLst>
              <a:ext uri="{FF2B5EF4-FFF2-40B4-BE49-F238E27FC236}">
                <a16:creationId xmlns:a16="http://schemas.microsoft.com/office/drawing/2014/main" id="{BD25365B-F102-4933-81BE-75FE52C377E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2463800" y="5049901"/>
            <a:ext cx="5224462" cy="969104"/>
          </a:xfrm>
          <a:prstGeom prst="rect">
            <a:avLst/>
          </a:prstGeom>
        </p:spPr>
      </p:pic>
    </p:spTree>
    <p:extLst>
      <p:ext uri="{BB962C8B-B14F-4D97-AF65-F5344CB8AC3E}">
        <p14:creationId xmlns:p14="http://schemas.microsoft.com/office/powerpoint/2010/main" val="280832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21</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0" name="Rectangle 9">
            <a:extLst>
              <a:ext uri="{FF2B5EF4-FFF2-40B4-BE49-F238E27FC236}">
                <a16:creationId xmlns:a16="http://schemas.microsoft.com/office/drawing/2014/main" id="{15242470-64E3-42B6-A3A8-9A0FDCF2CE15}"/>
              </a:ext>
            </a:extLst>
          </p:cNvPr>
          <p:cNvSpPr/>
          <p:nvPr/>
        </p:nvSpPr>
        <p:spPr>
          <a:xfrm>
            <a:off x="6270413" y="2926140"/>
            <a:ext cx="3369256"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Second order lumped capacitance model</a:t>
            </a:r>
            <a:endParaRPr lang="en-GB" sz="1600" spc="-1" dirty="0">
              <a:solidFill>
                <a:srgbClr val="000000"/>
              </a:solidFill>
              <a:uFill>
                <a:solidFill>
                  <a:srgbClr val="FFFFFF"/>
                </a:solidFill>
              </a:uFill>
              <a:latin typeface="Bahnschrift SemiCondensed" panose="020B0502040204020203" pitchFamily="34" charset="0"/>
            </a:endParaRPr>
          </a:p>
        </p:txBody>
      </p:sp>
      <p:sp>
        <p:nvSpPr>
          <p:cNvPr id="13" name="CustomShape 2"/>
          <p:cNvSpPr/>
          <p:nvPr/>
        </p:nvSpPr>
        <p:spPr>
          <a:xfrm>
            <a:off x="416616" y="1931781"/>
            <a:ext cx="56500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lvl="0" algn="just">
              <a:buClr>
                <a:srgbClr val="000000"/>
              </a:buClr>
            </a:pPr>
            <a:r>
              <a:rPr lang="en-US" spc="-1" dirty="0">
                <a:solidFill>
                  <a:srgbClr val="000000"/>
                </a:solidFill>
                <a:uFill>
                  <a:solidFill>
                    <a:srgbClr val="FFFFFF"/>
                  </a:solidFill>
                </a:uFill>
                <a:latin typeface="Bahnschrift SemiCondensed" panose="020B0502040204020203" pitchFamily="34" charset="0"/>
              </a:rPr>
              <a:t>Electrical model of the wall</a:t>
            </a: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a:t>
            </a:r>
          </a:p>
          <a:p>
            <a:pPr marL="345420" marR="0" lvl="0" indent="-3429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r>
              <a:rPr lang="en-GB" spc="-1" dirty="0">
                <a:solidFill>
                  <a:srgbClr val="000000"/>
                </a:solidFill>
                <a:uFill>
                  <a:solidFill>
                    <a:srgbClr val="FFFFFF"/>
                  </a:solidFill>
                </a:uFill>
                <a:latin typeface="Bahnschrift SemiCondensed" panose="020B0502040204020203" pitchFamily="34" charset="0"/>
              </a:rPr>
              <a:t>Second order lumped capacitance:</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r>
              <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First order model considers the material uniform and hence inaccurate.</a:t>
            </a:r>
          </a:p>
          <a:p>
            <a:pPr marL="802620" lvl="1" indent="-342900" algn="just">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Second order considers the material internal structure that adds to the heat transmission.</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Differential equations governing the model:</a:t>
            </a:r>
          </a:p>
          <a:p>
            <a:pPr marL="459720" lvl="1" algn="just">
              <a:buClr>
                <a:srgbClr val="000000"/>
              </a:buClr>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802620" lvl="1" indent="-342900" algn="just">
              <a:buClr>
                <a:srgbClr val="000000"/>
              </a:buClr>
              <a:buFont typeface="Wingdings" panose="05000000000000000000" pitchFamily="2" charset="2"/>
              <a:buChar char="Ø"/>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p:txBody>
      </p:sp>
      <p:pic>
        <p:nvPicPr>
          <p:cNvPr id="5" name="Picture 4">
            <a:extLst>
              <a:ext uri="{FF2B5EF4-FFF2-40B4-BE49-F238E27FC236}">
                <a16:creationId xmlns:a16="http://schemas.microsoft.com/office/drawing/2014/main" id="{7E5F4880-E4F5-4CF0-971C-F5141C938CF5}"/>
              </a:ext>
            </a:extLst>
          </p:cNvPr>
          <p:cNvPicPr>
            <a:picLocks noChangeAspect="1"/>
          </p:cNvPicPr>
          <p:nvPr/>
        </p:nvPicPr>
        <p:blipFill>
          <a:blip r:embed="rId3"/>
          <a:stretch>
            <a:fillRect/>
          </a:stretch>
        </p:blipFill>
        <p:spPr>
          <a:xfrm>
            <a:off x="6163365" y="3264694"/>
            <a:ext cx="3583353" cy="3410539"/>
          </a:xfrm>
          <a:prstGeom prst="rect">
            <a:avLst/>
          </a:prstGeom>
        </p:spPr>
      </p:pic>
      <p:pic>
        <p:nvPicPr>
          <p:cNvPr id="7" name="Picture 6">
            <a:extLst>
              <a:ext uri="{FF2B5EF4-FFF2-40B4-BE49-F238E27FC236}">
                <a16:creationId xmlns:a16="http://schemas.microsoft.com/office/drawing/2014/main" id="{E76DF0AD-F68E-4B5B-BFD2-4F63278E81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1390234" y="5764703"/>
            <a:ext cx="4515340" cy="766756"/>
          </a:xfrm>
          <a:prstGeom prst="rect">
            <a:avLst/>
          </a:prstGeom>
        </p:spPr>
      </p:pic>
      <p:pic>
        <p:nvPicPr>
          <p:cNvPr id="8" name="Picture 7">
            <a:extLst>
              <a:ext uri="{FF2B5EF4-FFF2-40B4-BE49-F238E27FC236}">
                <a16:creationId xmlns:a16="http://schemas.microsoft.com/office/drawing/2014/main" id="{F1D48378-B819-4FAC-8C38-EC3D712E1CE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1317942" y="6548445"/>
            <a:ext cx="4659924" cy="766755"/>
          </a:xfrm>
          <a:prstGeom prst="rect">
            <a:avLst/>
          </a:prstGeom>
        </p:spPr>
      </p:pic>
    </p:spTree>
    <p:extLst>
      <p:ext uri="{BB962C8B-B14F-4D97-AF65-F5344CB8AC3E}">
        <p14:creationId xmlns:p14="http://schemas.microsoft.com/office/powerpoint/2010/main" val="1488337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283439" y="753527"/>
            <a:ext cx="3585183"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22</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0" name="Rectangle 9">
            <a:extLst>
              <a:ext uri="{FF2B5EF4-FFF2-40B4-BE49-F238E27FC236}">
                <a16:creationId xmlns:a16="http://schemas.microsoft.com/office/drawing/2014/main" id="{15242470-64E3-42B6-A3A8-9A0FDCF2CE15}"/>
              </a:ext>
            </a:extLst>
          </p:cNvPr>
          <p:cNvSpPr/>
          <p:nvPr/>
        </p:nvSpPr>
        <p:spPr>
          <a:xfrm>
            <a:off x="5786758" y="2502694"/>
            <a:ext cx="3369256"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Second order lumped capacitance model</a:t>
            </a:r>
            <a:endParaRPr lang="en-GB" sz="1600" spc="-1" dirty="0">
              <a:solidFill>
                <a:srgbClr val="000000"/>
              </a:solidFill>
              <a:uFill>
                <a:solidFill>
                  <a:srgbClr val="FFFFFF"/>
                </a:solidFill>
              </a:uFill>
              <a:latin typeface="Bahnschrift SemiCondensed" panose="020B0502040204020203" pitchFamily="34" charset="0"/>
            </a:endParaRPr>
          </a:p>
        </p:txBody>
      </p:sp>
      <p:sp>
        <p:nvSpPr>
          <p:cNvPr id="13" name="CustomShape 2"/>
          <p:cNvSpPr/>
          <p:nvPr/>
        </p:nvSpPr>
        <p:spPr>
          <a:xfrm>
            <a:off x="417593" y="1351186"/>
            <a:ext cx="9306637"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lvl="0" algn="just">
              <a:buClr>
                <a:srgbClr val="000000"/>
              </a:buClr>
            </a:pPr>
            <a:r>
              <a:rPr lang="en-US" spc="-1" dirty="0">
                <a:solidFill>
                  <a:srgbClr val="000000"/>
                </a:solidFill>
                <a:uFill>
                  <a:solidFill>
                    <a:srgbClr val="FFFFFF"/>
                  </a:solidFill>
                </a:uFill>
                <a:latin typeface="Bahnschrift SemiCondensed" panose="020B0502040204020203" pitchFamily="34" charset="0"/>
              </a:rPr>
              <a:t>Electrical model of the wall</a:t>
            </a: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The coefficients sum to 1 </a:t>
            </a:r>
            <a:r>
              <a:rPr kumimoji="0" lang="en-GB" sz="2400" b="0" i="0" u="none" strike="noStrike" kern="1200" cap="none" spc="-1" normalizeH="0" baseline="0" noProof="0" dirty="0" err="1">
                <a:ln>
                  <a:noFill/>
                </a:ln>
                <a:solidFill>
                  <a:srgbClr val="000000"/>
                </a:solidFill>
                <a:effectLst/>
                <a:uLnTx/>
                <a:uFill>
                  <a:solidFill>
                    <a:srgbClr val="FFFFFF"/>
                  </a:solidFill>
                </a:uFill>
                <a:latin typeface="Bahnschrift SemiCondensed" panose="020B0502040204020203" pitchFamily="34" charset="0"/>
                <a:ea typeface="+mn-ea"/>
                <a:cs typeface="+mn-cs"/>
              </a:rPr>
              <a:t>fo</a:t>
            </a:r>
            <a:r>
              <a:rPr lang="en-GB" spc="-1" dirty="0">
                <a:solidFill>
                  <a:srgbClr val="000000"/>
                </a:solidFill>
                <a:uFill>
                  <a:solidFill>
                    <a:srgbClr val="FFFFFF"/>
                  </a:solidFill>
                </a:uFill>
                <a:latin typeface="Bahnschrift SemiCondensed" panose="020B0502040204020203" pitchFamily="34" charset="0"/>
              </a:rPr>
              <a:t>r the thermal resistance and capacitance when they are considered equal for all the layers.</a:t>
            </a: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345420" marR="0" lvl="0" indent="-3429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r>
              <a:rPr lang="en-GB" spc="-1" dirty="0">
                <a:solidFill>
                  <a:srgbClr val="000000"/>
                </a:solidFill>
                <a:uFill>
                  <a:solidFill>
                    <a:srgbClr val="FFFFFF"/>
                  </a:solidFill>
                </a:uFill>
                <a:latin typeface="Bahnschrift SemiCondensed" panose="020B0502040204020203" pitchFamily="34" charset="0"/>
              </a:rPr>
              <a:t>Second order lumped capacitance:</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lvl="1" algn="just">
              <a:buClr>
                <a:srgbClr val="000000"/>
              </a:buClr>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802620" lvl="1" indent="-342900" algn="just">
              <a:buClr>
                <a:srgbClr val="000000"/>
              </a:buClr>
              <a:buFont typeface="Wingdings" panose="05000000000000000000"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802620" lvl="1" indent="-342900" algn="just">
              <a:buClr>
                <a:srgbClr val="000000"/>
              </a:buClr>
              <a:buFont typeface="Wingdings" panose="05000000000000000000" pitchFamily="2" charset="2"/>
              <a:buChar char="Ø"/>
            </a:pP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lvl="1" algn="just">
              <a:buClr>
                <a:srgbClr val="000000"/>
              </a:buClr>
            </a:pPr>
            <a:endParaRPr lang="en-GB" spc="-1" dirty="0">
              <a:solidFill>
                <a:srgbClr val="000000"/>
              </a:solidFill>
              <a:uFill>
                <a:solidFill>
                  <a:srgbClr val="FFFFFF"/>
                </a:solidFill>
              </a:uFill>
              <a:latin typeface="Bahnschrift SemiCondensed" panose="020B0502040204020203" pitchFamily="34" charset="0"/>
            </a:endParaRPr>
          </a:p>
        </p:txBody>
      </p:sp>
      <p:pic>
        <p:nvPicPr>
          <p:cNvPr id="5" name="Picture 4">
            <a:extLst>
              <a:ext uri="{FF2B5EF4-FFF2-40B4-BE49-F238E27FC236}">
                <a16:creationId xmlns:a16="http://schemas.microsoft.com/office/drawing/2014/main" id="{7E5F4880-E4F5-4CF0-971C-F5141C938CF5}"/>
              </a:ext>
            </a:extLst>
          </p:cNvPr>
          <p:cNvPicPr>
            <a:picLocks noChangeAspect="1"/>
          </p:cNvPicPr>
          <p:nvPr/>
        </p:nvPicPr>
        <p:blipFill>
          <a:blip r:embed="rId3"/>
          <a:stretch>
            <a:fillRect/>
          </a:stretch>
        </p:blipFill>
        <p:spPr>
          <a:xfrm>
            <a:off x="5679709" y="2834463"/>
            <a:ext cx="3583353" cy="3410539"/>
          </a:xfrm>
          <a:prstGeom prst="rect">
            <a:avLst/>
          </a:prstGeom>
        </p:spPr>
      </p:pic>
      <p:graphicFrame>
        <p:nvGraphicFramePr>
          <p:cNvPr id="2" name="Table 1">
            <a:extLst>
              <a:ext uri="{FF2B5EF4-FFF2-40B4-BE49-F238E27FC236}">
                <a16:creationId xmlns:a16="http://schemas.microsoft.com/office/drawing/2014/main" id="{96A0C3E1-0D84-4700-AD74-E5E3466451B0}"/>
              </a:ext>
            </a:extLst>
          </p:cNvPr>
          <p:cNvGraphicFramePr>
            <a:graphicFrameLocks noGrp="1"/>
          </p:cNvGraphicFramePr>
          <p:nvPr>
            <p:extLst>
              <p:ext uri="{D42A27DB-BD31-4B8C-83A1-F6EECF244321}">
                <p14:modId xmlns:p14="http://schemas.microsoft.com/office/powerpoint/2010/main" val="413466444"/>
              </p:ext>
            </p:extLst>
          </p:nvPr>
        </p:nvGraphicFramePr>
        <p:xfrm>
          <a:off x="960316" y="2976989"/>
          <a:ext cx="3962400" cy="3349425"/>
        </p:xfrm>
        <a:graphic>
          <a:graphicData uri="http://schemas.openxmlformats.org/drawingml/2006/table">
            <a:tbl>
              <a:tblPr firstRow="1" bandRow="1">
                <a:tableStyleId>{17292A2E-F333-43FB-9621-5CBBE7FDCDCB}</a:tableStyleId>
              </a:tblPr>
              <a:tblGrid>
                <a:gridCol w="1320800">
                  <a:extLst>
                    <a:ext uri="{9D8B030D-6E8A-4147-A177-3AD203B41FA5}">
                      <a16:colId xmlns:a16="http://schemas.microsoft.com/office/drawing/2014/main" val="1833375311"/>
                    </a:ext>
                  </a:extLst>
                </a:gridCol>
                <a:gridCol w="1320800">
                  <a:extLst>
                    <a:ext uri="{9D8B030D-6E8A-4147-A177-3AD203B41FA5}">
                      <a16:colId xmlns:a16="http://schemas.microsoft.com/office/drawing/2014/main" val="656838475"/>
                    </a:ext>
                  </a:extLst>
                </a:gridCol>
                <a:gridCol w="1320800">
                  <a:extLst>
                    <a:ext uri="{9D8B030D-6E8A-4147-A177-3AD203B41FA5}">
                      <a16:colId xmlns:a16="http://schemas.microsoft.com/office/drawing/2014/main" val="3239846040"/>
                    </a:ext>
                  </a:extLst>
                </a:gridCol>
              </a:tblGrid>
              <a:tr h="810472">
                <a:tc>
                  <a:txBody>
                    <a:bodyPr/>
                    <a:lstStyle/>
                    <a:p>
                      <a:r>
                        <a:rPr lang="en-IN" dirty="0">
                          <a:latin typeface="Bahnschrift SemiCondensed" panose="020B0502040204020203" pitchFamily="34" charset="0"/>
                        </a:rPr>
                        <a:t>Coefficients</a:t>
                      </a:r>
                    </a:p>
                    <a:p>
                      <a:endParaRPr lang="en-IN" dirty="0">
                        <a:latin typeface="Bahnschrift SemiCondensed" panose="020B0502040204020203" pitchFamily="34" charset="0"/>
                      </a:endParaRPr>
                    </a:p>
                  </a:txBody>
                  <a:tcPr/>
                </a:tc>
                <a:tc>
                  <a:txBody>
                    <a:bodyPr/>
                    <a:lstStyle/>
                    <a:p>
                      <a:r>
                        <a:rPr lang="en-IN" dirty="0">
                          <a:latin typeface="Bahnschrift SemiCondensed" panose="020B0502040204020203" pitchFamily="34" charset="0"/>
                        </a:rPr>
                        <a:t>External Wall: Brick, concrete</a:t>
                      </a:r>
                    </a:p>
                  </a:txBody>
                  <a:tcPr/>
                </a:tc>
                <a:tc>
                  <a:txBody>
                    <a:bodyPr/>
                    <a:lstStyle/>
                    <a:p>
                      <a:r>
                        <a:rPr lang="en-IN" dirty="0">
                          <a:latin typeface="Bahnschrift SemiCondensed" panose="020B0502040204020203" pitchFamily="34" charset="0"/>
                        </a:rPr>
                        <a:t>Internal floor:</a:t>
                      </a:r>
                    </a:p>
                    <a:p>
                      <a:r>
                        <a:rPr lang="en-IN" dirty="0">
                          <a:latin typeface="Bahnschrift SemiCondensed" panose="020B0502040204020203" pitchFamily="34" charset="0"/>
                        </a:rPr>
                        <a:t>Plaster board</a:t>
                      </a:r>
                    </a:p>
                  </a:txBody>
                  <a:tcPr/>
                </a:tc>
                <a:extLst>
                  <a:ext uri="{0D108BD9-81ED-4DB2-BD59-A6C34878D82A}">
                    <a16:rowId xmlns:a16="http://schemas.microsoft.com/office/drawing/2014/main" val="2902270191"/>
                  </a:ext>
                </a:extLst>
              </a:tr>
              <a:tr h="432141">
                <a:tc>
                  <a:txBody>
                    <a:bodyPr/>
                    <a:lstStyle/>
                    <a:p>
                      <a:r>
                        <a:rPr lang="en-IN" dirty="0">
                          <a:latin typeface="Bahnschrift SemiCondensed" panose="020B0502040204020203" pitchFamily="34" charset="0"/>
                        </a:rPr>
                        <a:t>x</a:t>
                      </a:r>
                      <a:r>
                        <a:rPr lang="en-IN" baseline="-25000" dirty="0">
                          <a:latin typeface="Bahnschrift SemiCondensed" panose="020B0502040204020203" pitchFamily="34" charset="0"/>
                        </a:rPr>
                        <a:t>1</a:t>
                      </a:r>
                    </a:p>
                  </a:txBody>
                  <a:tcPr/>
                </a:tc>
                <a:tc>
                  <a:txBody>
                    <a:bodyPr/>
                    <a:lstStyle/>
                    <a:p>
                      <a:r>
                        <a:rPr lang="en-IN" dirty="0">
                          <a:latin typeface="Bahnschrift SemiCondensed" panose="020B0502040204020203" pitchFamily="34" charset="0"/>
                        </a:rPr>
                        <a:t>0.111</a:t>
                      </a:r>
                    </a:p>
                  </a:txBody>
                  <a:tcPr/>
                </a:tc>
                <a:tc>
                  <a:txBody>
                    <a:bodyPr/>
                    <a:lstStyle/>
                    <a:p>
                      <a:r>
                        <a:rPr lang="en-IN" dirty="0">
                          <a:latin typeface="Bahnschrift SemiCondensed" panose="020B0502040204020203" pitchFamily="34" charset="0"/>
                        </a:rPr>
                        <a:t>0.1</a:t>
                      </a:r>
                    </a:p>
                  </a:txBody>
                  <a:tcPr/>
                </a:tc>
                <a:extLst>
                  <a:ext uri="{0D108BD9-81ED-4DB2-BD59-A6C34878D82A}">
                    <a16:rowId xmlns:a16="http://schemas.microsoft.com/office/drawing/2014/main" val="3810402148"/>
                  </a:ext>
                </a:extLst>
              </a:tr>
              <a:tr h="432141">
                <a:tc>
                  <a:txBody>
                    <a:bodyPr/>
                    <a:lstStyle/>
                    <a:p>
                      <a:r>
                        <a:rPr lang="en-IN" dirty="0">
                          <a:latin typeface="Bahnschrift SemiCondensed" panose="020B0502040204020203" pitchFamily="34" charset="0"/>
                        </a:rPr>
                        <a:t>x</a:t>
                      </a:r>
                      <a:r>
                        <a:rPr lang="en-IN" baseline="-25000" dirty="0">
                          <a:latin typeface="Bahnschrift SemiCondensed" panose="020B0502040204020203" pitchFamily="34" charset="0"/>
                        </a:rPr>
                        <a:t>2</a:t>
                      </a:r>
                    </a:p>
                  </a:txBody>
                  <a:tcPr/>
                </a:tc>
                <a:tc>
                  <a:txBody>
                    <a:bodyPr/>
                    <a:lstStyle/>
                    <a:p>
                      <a:r>
                        <a:rPr lang="en-IN" dirty="0">
                          <a:latin typeface="Bahnschrift SemiCondensed" panose="020B0502040204020203" pitchFamily="34" charset="0"/>
                        </a:rPr>
                        <a:t>0.506</a:t>
                      </a:r>
                    </a:p>
                  </a:txBody>
                  <a:tcPr/>
                </a:tc>
                <a:tc>
                  <a:txBody>
                    <a:bodyPr/>
                    <a:lstStyle/>
                    <a:p>
                      <a:r>
                        <a:rPr lang="en-IN" dirty="0">
                          <a:latin typeface="Bahnschrift SemiCondensed" panose="020B0502040204020203" pitchFamily="34" charset="0"/>
                        </a:rPr>
                        <a:t>0.482</a:t>
                      </a:r>
                    </a:p>
                  </a:txBody>
                  <a:tcPr/>
                </a:tc>
                <a:extLst>
                  <a:ext uri="{0D108BD9-81ED-4DB2-BD59-A6C34878D82A}">
                    <a16:rowId xmlns:a16="http://schemas.microsoft.com/office/drawing/2014/main" val="1240393603"/>
                  </a:ext>
                </a:extLst>
              </a:tr>
              <a:tr h="432141">
                <a:tc>
                  <a:txBody>
                    <a:bodyPr/>
                    <a:lstStyle/>
                    <a:p>
                      <a:r>
                        <a:rPr lang="en-IN" dirty="0">
                          <a:latin typeface="Bahnschrift SemiCondensed" panose="020B0502040204020203" pitchFamily="34" charset="0"/>
                        </a:rPr>
                        <a:t>x</a:t>
                      </a:r>
                      <a:r>
                        <a:rPr lang="en-IN" baseline="-25000" dirty="0">
                          <a:latin typeface="Bahnschrift SemiCondensed" panose="020B0502040204020203" pitchFamily="34" charset="0"/>
                        </a:rPr>
                        <a:t>3</a:t>
                      </a:r>
                    </a:p>
                  </a:txBody>
                  <a:tcPr/>
                </a:tc>
                <a:tc>
                  <a:txBody>
                    <a:bodyPr/>
                    <a:lstStyle/>
                    <a:p>
                      <a:r>
                        <a:rPr lang="en-IN" dirty="0">
                          <a:latin typeface="Bahnschrift SemiCondensed" panose="020B0502040204020203" pitchFamily="34" charset="0"/>
                        </a:rPr>
                        <a:t>0.383</a:t>
                      </a:r>
                    </a:p>
                  </a:txBody>
                  <a:tcPr/>
                </a:tc>
                <a:tc>
                  <a:txBody>
                    <a:bodyPr/>
                    <a:lstStyle/>
                    <a:p>
                      <a:r>
                        <a:rPr lang="en-IN" dirty="0">
                          <a:latin typeface="Bahnschrift SemiCondensed" panose="020B0502040204020203" pitchFamily="34" charset="0"/>
                        </a:rPr>
                        <a:t>0.418</a:t>
                      </a:r>
                    </a:p>
                  </a:txBody>
                  <a:tcPr/>
                </a:tc>
                <a:extLst>
                  <a:ext uri="{0D108BD9-81ED-4DB2-BD59-A6C34878D82A}">
                    <a16:rowId xmlns:a16="http://schemas.microsoft.com/office/drawing/2014/main" val="270982422"/>
                  </a:ext>
                </a:extLst>
              </a:tr>
              <a:tr h="432141">
                <a:tc>
                  <a:txBody>
                    <a:bodyPr/>
                    <a:lstStyle/>
                    <a:p>
                      <a:r>
                        <a:rPr lang="en-IN" dirty="0">
                          <a:latin typeface="Bahnschrift SemiCondensed" panose="020B0502040204020203" pitchFamily="34" charset="0"/>
                        </a:rPr>
                        <a:t>y</a:t>
                      </a:r>
                      <a:r>
                        <a:rPr lang="en-IN" baseline="-25000" dirty="0">
                          <a:latin typeface="Bahnschrift SemiCondensed" panose="020B0502040204020203" pitchFamily="34" charset="0"/>
                        </a:rPr>
                        <a:t>1</a:t>
                      </a:r>
                    </a:p>
                  </a:txBody>
                  <a:tcPr/>
                </a:tc>
                <a:tc>
                  <a:txBody>
                    <a:bodyPr/>
                    <a:lstStyle/>
                    <a:p>
                      <a:r>
                        <a:rPr lang="en-IN" dirty="0">
                          <a:latin typeface="Bahnschrift SemiCondensed" panose="020B0502040204020203" pitchFamily="34" charset="0"/>
                        </a:rPr>
                        <a:t>0.186</a:t>
                      </a:r>
                    </a:p>
                  </a:txBody>
                  <a:tcPr/>
                </a:tc>
                <a:tc>
                  <a:txBody>
                    <a:bodyPr/>
                    <a:lstStyle/>
                    <a:p>
                      <a:r>
                        <a:rPr lang="en-IN" dirty="0">
                          <a:latin typeface="Bahnschrift SemiCondensed" panose="020B0502040204020203" pitchFamily="34" charset="0"/>
                        </a:rPr>
                        <a:t>0.211</a:t>
                      </a:r>
                    </a:p>
                  </a:txBody>
                  <a:tcPr/>
                </a:tc>
                <a:extLst>
                  <a:ext uri="{0D108BD9-81ED-4DB2-BD59-A6C34878D82A}">
                    <a16:rowId xmlns:a16="http://schemas.microsoft.com/office/drawing/2014/main" val="4053021801"/>
                  </a:ext>
                </a:extLst>
              </a:tr>
              <a:tr h="432141">
                <a:tc>
                  <a:txBody>
                    <a:bodyPr/>
                    <a:lstStyle/>
                    <a:p>
                      <a:r>
                        <a:rPr lang="en-IN" dirty="0">
                          <a:latin typeface="Bahnschrift SemiCondensed" panose="020B0502040204020203" pitchFamily="34" charset="0"/>
                        </a:rPr>
                        <a:t>y</a:t>
                      </a:r>
                      <a:r>
                        <a:rPr lang="en-IN" baseline="-25000" dirty="0">
                          <a:latin typeface="Bahnschrift SemiCondensed" panose="020B0502040204020203" pitchFamily="34" charset="0"/>
                        </a:rPr>
                        <a:t>2</a:t>
                      </a:r>
                    </a:p>
                  </a:txBody>
                  <a:tcPr/>
                </a:tc>
                <a:tc>
                  <a:txBody>
                    <a:bodyPr/>
                    <a:lstStyle/>
                    <a:p>
                      <a:r>
                        <a:rPr lang="en-IN" dirty="0">
                          <a:latin typeface="Bahnschrift SemiCondensed" panose="020B0502040204020203" pitchFamily="34" charset="0"/>
                        </a:rPr>
                        <a:t>0.814</a:t>
                      </a:r>
                    </a:p>
                  </a:txBody>
                  <a:tcPr/>
                </a:tc>
                <a:tc>
                  <a:txBody>
                    <a:bodyPr/>
                    <a:lstStyle/>
                    <a:p>
                      <a:r>
                        <a:rPr lang="en-IN" dirty="0">
                          <a:latin typeface="Bahnschrift SemiCondensed" panose="020B0502040204020203" pitchFamily="34" charset="0"/>
                        </a:rPr>
                        <a:t>0.789</a:t>
                      </a:r>
                    </a:p>
                  </a:txBody>
                  <a:tcPr/>
                </a:tc>
                <a:extLst>
                  <a:ext uri="{0D108BD9-81ED-4DB2-BD59-A6C34878D82A}">
                    <a16:rowId xmlns:a16="http://schemas.microsoft.com/office/drawing/2014/main" val="2798314430"/>
                  </a:ext>
                </a:extLst>
              </a:tr>
            </a:tbl>
          </a:graphicData>
        </a:graphic>
      </p:graphicFrame>
      <p:sp>
        <p:nvSpPr>
          <p:cNvPr id="11" name="Rectangle 10">
            <a:extLst>
              <a:ext uri="{FF2B5EF4-FFF2-40B4-BE49-F238E27FC236}">
                <a16:creationId xmlns:a16="http://schemas.microsoft.com/office/drawing/2014/main" id="{D7B5B25C-D5AB-4E29-9BD9-B24086C7EE2E}"/>
              </a:ext>
            </a:extLst>
          </p:cNvPr>
          <p:cNvSpPr/>
          <p:nvPr/>
        </p:nvSpPr>
        <p:spPr>
          <a:xfrm>
            <a:off x="417532" y="6362323"/>
            <a:ext cx="8462188" cy="400110"/>
          </a:xfrm>
          <a:prstGeom prst="rect">
            <a:avLst/>
          </a:prstGeom>
        </p:spPr>
        <p:txBody>
          <a:bodyPr wrap="none">
            <a:spAutoFit/>
          </a:bodyPr>
          <a:lstStyle/>
          <a:p>
            <a:pPr marL="2520" algn="ctr">
              <a:lnSpc>
                <a:spcPct val="100000"/>
              </a:lnSpc>
              <a:buClr>
                <a:srgbClr val="000000"/>
              </a:buClr>
            </a:pPr>
            <a:r>
              <a:rPr lang="en-US" sz="2000" spc="-1" dirty="0">
                <a:solidFill>
                  <a:srgbClr val="000000"/>
                </a:solidFill>
                <a:uFill>
                  <a:solidFill>
                    <a:srgbClr val="FFFFFF"/>
                  </a:solidFill>
                </a:uFill>
                <a:latin typeface="Bahnschrift SemiCondensed" panose="020B0502040204020203" pitchFamily="34" charset="0"/>
              </a:rPr>
              <a:t>Second order lumped capacitance model coefficients where  x</a:t>
            </a:r>
            <a:r>
              <a:rPr lang="en-US" sz="2000" spc="-1" baseline="-25000" dirty="0">
                <a:solidFill>
                  <a:srgbClr val="000000"/>
                </a:solidFill>
                <a:uFill>
                  <a:solidFill>
                    <a:srgbClr val="FFFFFF"/>
                  </a:solidFill>
                </a:uFill>
                <a:latin typeface="Bahnschrift SemiCondensed" panose="020B0502040204020203" pitchFamily="34" charset="0"/>
              </a:rPr>
              <a:t>1</a:t>
            </a:r>
            <a:r>
              <a:rPr lang="en-US" sz="2000" spc="-1" dirty="0">
                <a:solidFill>
                  <a:srgbClr val="000000"/>
                </a:solidFill>
                <a:uFill>
                  <a:solidFill>
                    <a:srgbClr val="FFFFFF"/>
                  </a:solidFill>
                </a:uFill>
                <a:latin typeface="Bahnschrift SemiCondensed" panose="020B0502040204020203" pitchFamily="34" charset="0"/>
              </a:rPr>
              <a:t> + x</a:t>
            </a:r>
            <a:r>
              <a:rPr lang="en-US" sz="2000" spc="-1" baseline="-25000" dirty="0">
                <a:solidFill>
                  <a:srgbClr val="000000"/>
                </a:solidFill>
                <a:uFill>
                  <a:solidFill>
                    <a:srgbClr val="FFFFFF"/>
                  </a:solidFill>
                </a:uFill>
                <a:latin typeface="Bahnschrift SemiCondensed" panose="020B0502040204020203" pitchFamily="34" charset="0"/>
              </a:rPr>
              <a:t>2</a:t>
            </a:r>
            <a:r>
              <a:rPr lang="en-US" sz="2000" spc="-1" dirty="0">
                <a:solidFill>
                  <a:srgbClr val="000000"/>
                </a:solidFill>
                <a:uFill>
                  <a:solidFill>
                    <a:srgbClr val="FFFFFF"/>
                  </a:solidFill>
                </a:uFill>
                <a:latin typeface="Bahnschrift SemiCondensed" panose="020B0502040204020203" pitchFamily="34" charset="0"/>
              </a:rPr>
              <a:t> + x</a:t>
            </a:r>
            <a:r>
              <a:rPr lang="en-US" sz="2000" spc="-1" baseline="-25000" dirty="0">
                <a:solidFill>
                  <a:srgbClr val="000000"/>
                </a:solidFill>
                <a:uFill>
                  <a:solidFill>
                    <a:srgbClr val="FFFFFF"/>
                  </a:solidFill>
                </a:uFill>
                <a:latin typeface="Bahnschrift SemiCondensed" panose="020B0502040204020203" pitchFamily="34" charset="0"/>
              </a:rPr>
              <a:t>3</a:t>
            </a:r>
            <a:r>
              <a:rPr lang="en-US" sz="2000" spc="-1" dirty="0">
                <a:solidFill>
                  <a:srgbClr val="000000"/>
                </a:solidFill>
                <a:uFill>
                  <a:solidFill>
                    <a:srgbClr val="FFFFFF"/>
                  </a:solidFill>
                </a:uFill>
                <a:latin typeface="Bahnschrift SemiCondensed" panose="020B0502040204020203" pitchFamily="34" charset="0"/>
              </a:rPr>
              <a:t> =1 and y</a:t>
            </a:r>
            <a:r>
              <a:rPr lang="en-US" sz="2000" spc="-1" baseline="-25000" dirty="0">
                <a:solidFill>
                  <a:srgbClr val="000000"/>
                </a:solidFill>
                <a:uFill>
                  <a:solidFill>
                    <a:srgbClr val="FFFFFF"/>
                  </a:solidFill>
                </a:uFill>
                <a:latin typeface="Bahnschrift SemiCondensed" panose="020B0502040204020203" pitchFamily="34" charset="0"/>
              </a:rPr>
              <a:t>1</a:t>
            </a:r>
            <a:r>
              <a:rPr lang="en-US" sz="2000" spc="-1" dirty="0">
                <a:solidFill>
                  <a:srgbClr val="000000"/>
                </a:solidFill>
                <a:uFill>
                  <a:solidFill>
                    <a:srgbClr val="FFFFFF"/>
                  </a:solidFill>
                </a:uFill>
                <a:latin typeface="Bahnschrift SemiCondensed" panose="020B0502040204020203" pitchFamily="34" charset="0"/>
              </a:rPr>
              <a:t> + y</a:t>
            </a:r>
            <a:r>
              <a:rPr lang="en-US" sz="2000" spc="-1" baseline="-25000" dirty="0">
                <a:solidFill>
                  <a:srgbClr val="000000"/>
                </a:solidFill>
                <a:uFill>
                  <a:solidFill>
                    <a:srgbClr val="FFFFFF"/>
                  </a:solidFill>
                </a:uFill>
                <a:latin typeface="Bahnschrift SemiCondensed" panose="020B0502040204020203" pitchFamily="34" charset="0"/>
              </a:rPr>
              <a:t>2</a:t>
            </a:r>
            <a:r>
              <a:rPr lang="en-US" sz="2000" spc="-1" dirty="0">
                <a:solidFill>
                  <a:srgbClr val="000000"/>
                </a:solidFill>
                <a:uFill>
                  <a:solidFill>
                    <a:srgbClr val="FFFFFF"/>
                  </a:solidFill>
                </a:uFill>
                <a:latin typeface="Bahnschrift SemiCondensed" panose="020B0502040204020203" pitchFamily="34" charset="0"/>
              </a:rPr>
              <a:t> = 1</a:t>
            </a:r>
            <a:endParaRPr lang="en-GB" sz="2000" spc="-1" dirty="0">
              <a:solidFill>
                <a:srgbClr val="000000"/>
              </a:solidFill>
              <a:uFill>
                <a:solidFill>
                  <a:srgbClr val="FFFFFF"/>
                </a:solidFill>
              </a:uFill>
              <a:latin typeface="Bahnschrift SemiCondensed" panose="020B0502040204020203" pitchFamily="34" charset="0"/>
            </a:endParaRPr>
          </a:p>
        </p:txBody>
      </p:sp>
      <p:sp>
        <p:nvSpPr>
          <p:cNvPr id="3" name="Rectangle 2">
            <a:extLst>
              <a:ext uri="{FF2B5EF4-FFF2-40B4-BE49-F238E27FC236}">
                <a16:creationId xmlns:a16="http://schemas.microsoft.com/office/drawing/2014/main" id="{8060DC73-8E4F-47CE-BF9F-AC0E522028BC}"/>
              </a:ext>
            </a:extLst>
          </p:cNvPr>
          <p:cNvSpPr/>
          <p:nvPr/>
        </p:nvSpPr>
        <p:spPr>
          <a:xfrm>
            <a:off x="275431" y="6977105"/>
            <a:ext cx="6248400" cy="276999"/>
          </a:xfrm>
          <a:prstGeom prst="rect">
            <a:avLst/>
          </a:prstGeom>
        </p:spPr>
        <p:txBody>
          <a:bodyPr wrap="square">
            <a:spAutoFit/>
          </a:bodyPr>
          <a:lstStyle/>
          <a:p>
            <a:r>
              <a:rPr lang="en-US" sz="1200" dirty="0">
                <a:latin typeface="Bahnschrift SemiCondensed" panose="020B0502040204020203" pitchFamily="34" charset="0"/>
              </a:rPr>
              <a:t>Chris Underwood and Francis </a:t>
            </a:r>
            <a:r>
              <a:rPr lang="en-US" sz="1200" dirty="0" err="1">
                <a:latin typeface="Bahnschrift SemiCondensed" panose="020B0502040204020203" pitchFamily="34" charset="0"/>
              </a:rPr>
              <a:t>Yik</a:t>
            </a:r>
            <a:r>
              <a:rPr lang="en-US" sz="1200" dirty="0">
                <a:latin typeface="Bahnschrift SemiCondensed" panose="020B0502040204020203" pitchFamily="34" charset="0"/>
              </a:rPr>
              <a:t>. Modelling methods for energy in buildings. John Wiley &amp; Sons, 2008.</a:t>
            </a:r>
            <a:endParaRPr lang="en-IN" sz="1200" dirty="0">
              <a:latin typeface="Bahnschrift SemiCondensed" panose="020B0502040204020203" pitchFamily="34" charset="0"/>
            </a:endParaRPr>
          </a:p>
        </p:txBody>
      </p:sp>
    </p:spTree>
    <p:extLst>
      <p:ext uri="{BB962C8B-B14F-4D97-AF65-F5344CB8AC3E}">
        <p14:creationId xmlns:p14="http://schemas.microsoft.com/office/powerpoint/2010/main" val="236024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23</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40"/>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Assumptions considered for second order lumped model:</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Air inside the room is well mixed.</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Minimal variation of the temperature across the room. </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All the elements of the building fit into the lumped capacitance model.</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Heat flow  is Isotropic.</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Thermo-physical properties do not change with the temperature. </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Pressure across the room is uniform so the heat flow is variant based on only temperature.</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Radiation from the sun and temperature increase follows a pattern of sin-wave input since the data for variation is not available for consideration.</a:t>
            </a:r>
            <a:r>
              <a:rPr lang="en-US" sz="2800" dirty="0"/>
              <a:t> </a:t>
            </a:r>
            <a:br>
              <a:rPr lang="en-US" sz="2800" dirty="0"/>
            </a:b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spTree>
    <p:extLst>
      <p:ext uri="{BB962C8B-B14F-4D97-AF65-F5344CB8AC3E}">
        <p14:creationId xmlns:p14="http://schemas.microsoft.com/office/powerpoint/2010/main" val="180911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2966527" y="769171"/>
            <a:ext cx="4606736"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24</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3" name="Picture 2">
            <a:extLst>
              <a:ext uri="{FF2B5EF4-FFF2-40B4-BE49-F238E27FC236}">
                <a16:creationId xmlns:a16="http://schemas.microsoft.com/office/drawing/2014/main" id="{C128B9B5-5E21-45FF-9AAF-3607A0C8D9C2}"/>
              </a:ext>
            </a:extLst>
          </p:cNvPr>
          <p:cNvPicPr>
            <a:picLocks noChangeAspect="1"/>
          </p:cNvPicPr>
          <p:nvPr/>
        </p:nvPicPr>
        <p:blipFill>
          <a:blip r:embed="rId3"/>
          <a:stretch>
            <a:fillRect/>
          </a:stretch>
        </p:blipFill>
        <p:spPr>
          <a:xfrm>
            <a:off x="3154374" y="1239492"/>
            <a:ext cx="4231042" cy="5575619"/>
          </a:xfrm>
          <a:prstGeom prst="rect">
            <a:avLst/>
          </a:prstGeom>
        </p:spPr>
      </p:pic>
      <p:sp>
        <p:nvSpPr>
          <p:cNvPr id="13" name="CustomShape 2"/>
          <p:cNvSpPr/>
          <p:nvPr/>
        </p:nvSpPr>
        <p:spPr>
          <a:xfrm>
            <a:off x="575942" y="4213609"/>
            <a:ext cx="2866773" cy="59765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rPr>
              <a:t>Floor Plan of the room</a:t>
            </a:r>
          </a:p>
          <a:p>
            <a:pPr marL="2520" lvl="0" algn="just">
              <a:buClr>
                <a:srgbClr val="000000"/>
              </a:buClr>
            </a:pPr>
            <a:br>
              <a:rPr lang="en-US" dirty="0">
                <a:latin typeface="Bahnschrift SemiCondensed" panose="020B0502040204020203" pitchFamily="34" charset="0"/>
              </a:rPr>
            </a:b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0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p:txBody>
      </p:sp>
      <p:sp>
        <p:nvSpPr>
          <p:cNvPr id="2" name="Sun 1">
            <a:extLst>
              <a:ext uri="{FF2B5EF4-FFF2-40B4-BE49-F238E27FC236}">
                <a16:creationId xmlns:a16="http://schemas.microsoft.com/office/drawing/2014/main" id="{F3205948-053A-4D68-B9AE-A32C479603E9}"/>
              </a:ext>
            </a:extLst>
          </p:cNvPr>
          <p:cNvSpPr/>
          <p:nvPr/>
        </p:nvSpPr>
        <p:spPr bwMode="auto">
          <a:xfrm>
            <a:off x="6219031" y="6617494"/>
            <a:ext cx="685800" cy="597660"/>
          </a:xfrm>
          <a:prstGeom prst="su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2400" b="0" i="0" u="none" strike="noStrike" cap="none" normalizeH="0" baseline="0">
              <a:ln>
                <a:noFill/>
              </a:ln>
              <a:solidFill>
                <a:schemeClr val="tx1"/>
              </a:solidFill>
              <a:effectLst/>
              <a:latin typeface="Times" pitchFamily="18" charset="0"/>
            </a:endParaRPr>
          </a:p>
        </p:txBody>
      </p:sp>
    </p:spTree>
    <p:extLst>
      <p:ext uri="{BB962C8B-B14F-4D97-AF65-F5344CB8AC3E}">
        <p14:creationId xmlns:p14="http://schemas.microsoft.com/office/powerpoint/2010/main" val="1827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25</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Modelling of the room:</a:t>
            </a: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Based on the second order lumped capacitance of wall.</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Room under consideration FEC2 room, NUS. </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Room dimensions Length  = 10.11meter, Width = 7.37 meter, Height  = 2.63meter.</a:t>
            </a:r>
          </a:p>
          <a:p>
            <a:pPr marL="345420" lvl="0" indent="-342900" algn="just">
              <a:buClr>
                <a:srgbClr val="000000"/>
              </a:buClr>
              <a:buFont typeface="Wingdings" panose="05000000000000000000" pitchFamily="2" charset="2"/>
              <a:buChar char="Ø"/>
            </a:pPr>
            <a:r>
              <a:rPr lang="en-US" dirty="0">
                <a:latin typeface="Bahnschrift SemiCondensed" panose="020B0502040204020203" pitchFamily="34" charset="0"/>
              </a:rPr>
              <a:t>Main assumptions:</a:t>
            </a:r>
          </a:p>
          <a:p>
            <a:pPr marL="802620" lvl="1" indent="-342900" algn="just">
              <a:buClr>
                <a:srgbClr val="000000"/>
              </a:buClr>
              <a:buFont typeface="Wingdings" panose="05000000000000000000" pitchFamily="2" charset="2"/>
              <a:buChar char="Ø"/>
            </a:pPr>
            <a:r>
              <a:rPr lang="en-US" dirty="0">
                <a:latin typeface="Bahnschrift SemiCondensed" panose="020B0502040204020203" pitchFamily="34" charset="0"/>
              </a:rPr>
              <a:t>Air is well mixed in the room</a:t>
            </a:r>
          </a:p>
          <a:p>
            <a:pPr marL="802620" lvl="1" indent="-342900" algn="just">
              <a:buClr>
                <a:srgbClr val="000000"/>
              </a:buClr>
              <a:buFont typeface="Wingdings" panose="05000000000000000000" pitchFamily="2" charset="2"/>
              <a:buChar char="Ø"/>
            </a:pPr>
            <a:r>
              <a:rPr lang="en-US" dirty="0">
                <a:latin typeface="Bahnschrift SemiCondensed" panose="020B0502040204020203" pitchFamily="34" charset="0"/>
              </a:rPr>
              <a:t>Floor and roof have similar properties to that of the other walls</a:t>
            </a:r>
          </a:p>
          <a:p>
            <a:pPr marL="802620" lvl="1" indent="-342900" algn="just">
              <a:buClr>
                <a:srgbClr val="000000"/>
              </a:buClr>
              <a:buFont typeface="Wingdings" panose="05000000000000000000" pitchFamily="2" charset="2"/>
              <a:buChar char="Ø"/>
            </a:pPr>
            <a:r>
              <a:rPr lang="en-US" dirty="0">
                <a:latin typeface="Bahnschrift SemiCondensed" panose="020B0502040204020203" pitchFamily="34" charset="0"/>
              </a:rPr>
              <a:t>Floor has no radiative effect on its temperature since it is not present in the ground floor.</a:t>
            </a:r>
          </a:p>
          <a:p>
            <a:pPr marL="802620" lvl="1" indent="-342900" algn="just">
              <a:buClr>
                <a:srgbClr val="000000"/>
              </a:buClr>
              <a:buFont typeface="Wingdings" panose="05000000000000000000" pitchFamily="2" charset="2"/>
              <a:buChar char="Ø"/>
            </a:pPr>
            <a:r>
              <a:rPr lang="en-US" dirty="0">
                <a:latin typeface="Bahnschrift SemiCondensed" panose="020B0502040204020203" pitchFamily="34" charset="0"/>
              </a:rPr>
              <a:t>All the constants are assumed from standard measurements.</a:t>
            </a:r>
          </a:p>
          <a:p>
            <a:pPr marL="345420" indent="-342900" algn="just">
              <a:buClr>
                <a:srgbClr val="000000"/>
              </a:buClr>
              <a:buFont typeface="Wingdings" panose="05000000000000000000" pitchFamily="2" charset="2"/>
              <a:buChar char="Ø"/>
            </a:pPr>
            <a:r>
              <a:rPr lang="en-US" dirty="0">
                <a:latin typeface="Bahnschrift SemiCondensed" panose="020B0502040204020203" pitchFamily="34" charset="0"/>
              </a:rPr>
              <a:t>Subsystems – 4 walls, roof, floor, heat gains from human, ACMV system, Lighting and other equipment.</a:t>
            </a:r>
          </a:p>
          <a:p>
            <a:pPr marL="459720" lvl="1" algn="just">
              <a:buClr>
                <a:srgbClr val="000000"/>
              </a:buClr>
            </a:pPr>
            <a:br>
              <a:rPr lang="en-US" sz="2800" dirty="0"/>
            </a:b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spTree>
    <p:extLst>
      <p:ext uri="{BB962C8B-B14F-4D97-AF65-F5344CB8AC3E}">
        <p14:creationId xmlns:p14="http://schemas.microsoft.com/office/powerpoint/2010/main" val="332137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26</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67526" y="3996464"/>
            <a:ext cx="2895599" cy="697754"/>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rPr>
              <a:t>Lumped Capacitance Model </a:t>
            </a:r>
          </a:p>
          <a:p>
            <a:pPr marL="252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rPr>
              <a:t>of the room</a:t>
            </a:r>
          </a:p>
          <a:p>
            <a:pPr marL="2520" lvl="0" algn="ctr">
              <a:buClr>
                <a:srgbClr val="000000"/>
              </a:buClr>
            </a:pPr>
            <a:br>
              <a:rPr lang="en-US" sz="1800" dirty="0">
                <a:latin typeface="Bahnschrift SemiCondensed" panose="020B0502040204020203" pitchFamily="34" charset="0"/>
              </a:rPr>
            </a:b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endParaRPr kumimoji="0" lang="en-GB" sz="16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p:txBody>
      </p:sp>
      <p:pic>
        <p:nvPicPr>
          <p:cNvPr id="5" name="Picture 4">
            <a:extLst>
              <a:ext uri="{FF2B5EF4-FFF2-40B4-BE49-F238E27FC236}">
                <a16:creationId xmlns:a16="http://schemas.microsoft.com/office/drawing/2014/main" id="{32453C95-D6AB-4FF0-89D4-A2B42A3A0358}"/>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3018631" y="1776727"/>
            <a:ext cx="5105400" cy="5064612"/>
          </a:xfrm>
          <a:prstGeom prst="rect">
            <a:avLst/>
          </a:prstGeom>
        </p:spPr>
      </p:pic>
    </p:spTree>
    <p:extLst>
      <p:ext uri="{BB962C8B-B14F-4D97-AF65-F5344CB8AC3E}">
        <p14:creationId xmlns:p14="http://schemas.microsoft.com/office/powerpoint/2010/main" val="290572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27</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Modelling of the room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Differential equation governing the system: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By heat balance equation:</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Internal energy = Heat gains + work done</a:t>
            </a:r>
            <a:endParaRPr kumimoji="0" lang="en-GB"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lvl="1" algn="just">
              <a:buClr>
                <a:srgbClr val="000000"/>
              </a:buClr>
            </a:pPr>
            <a:br>
              <a:rPr lang="en-US" sz="2800" dirty="0"/>
            </a:b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2" name="Picture 1">
            <a:extLst>
              <a:ext uri="{FF2B5EF4-FFF2-40B4-BE49-F238E27FC236}">
                <a16:creationId xmlns:a16="http://schemas.microsoft.com/office/drawing/2014/main" id="{D80C949B-B952-460A-BD72-B206D522FC5D}"/>
              </a:ext>
            </a:extLst>
          </p:cNvPr>
          <p:cNvPicPr>
            <a:picLocks noChangeAspect="1"/>
          </p:cNvPicPr>
          <p:nvPr/>
        </p:nvPicPr>
        <p:blipFill>
          <a:blip r:embed="rId3"/>
          <a:stretch>
            <a:fillRect/>
          </a:stretch>
        </p:blipFill>
        <p:spPr>
          <a:xfrm>
            <a:off x="575943" y="4514022"/>
            <a:ext cx="9239250" cy="2038350"/>
          </a:xfrm>
          <a:prstGeom prst="rect">
            <a:avLst/>
          </a:prstGeom>
        </p:spPr>
      </p:pic>
    </p:spTree>
    <p:extLst>
      <p:ext uri="{BB962C8B-B14F-4D97-AF65-F5344CB8AC3E}">
        <p14:creationId xmlns:p14="http://schemas.microsoft.com/office/powerpoint/2010/main" val="190083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28</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Modelling of the room: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Differential equation governing the system: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At the steady state: indoor temperature constant when ACMV working</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=&gt; Its derivative is constant.</a:t>
            </a: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3" name="Picture 2">
            <a:extLst>
              <a:ext uri="{FF2B5EF4-FFF2-40B4-BE49-F238E27FC236}">
                <a16:creationId xmlns:a16="http://schemas.microsoft.com/office/drawing/2014/main" id="{7C59C06E-9FC1-477C-AEE1-E1A9E7BFD95F}"/>
              </a:ext>
            </a:extLst>
          </p:cNvPr>
          <p:cNvPicPr>
            <a:picLocks noChangeAspect="1"/>
          </p:cNvPicPr>
          <p:nvPr/>
        </p:nvPicPr>
        <p:blipFill>
          <a:blip r:embed="rId3"/>
          <a:stretch>
            <a:fillRect/>
          </a:stretch>
        </p:blipFill>
        <p:spPr>
          <a:xfrm>
            <a:off x="1010552" y="4210015"/>
            <a:ext cx="7971632" cy="2273875"/>
          </a:xfrm>
          <a:prstGeom prst="rect">
            <a:avLst/>
          </a:prstGeom>
        </p:spPr>
      </p:pic>
    </p:spTree>
    <p:extLst>
      <p:ext uri="{BB962C8B-B14F-4D97-AF65-F5344CB8AC3E}">
        <p14:creationId xmlns:p14="http://schemas.microsoft.com/office/powerpoint/2010/main" val="71155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29</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Air Quality of the room: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Differential equation governing the CO</a:t>
            </a:r>
            <a:r>
              <a:rPr lang="en-GB" spc="-1" baseline="-25000" dirty="0">
                <a:solidFill>
                  <a:srgbClr val="000000"/>
                </a:solidFill>
                <a:uFill>
                  <a:solidFill>
                    <a:srgbClr val="FFFFFF"/>
                  </a:solidFill>
                </a:uFill>
                <a:latin typeface="Bahnschrift SemiCondensed" panose="020B0502040204020203" pitchFamily="34" charset="0"/>
              </a:rPr>
              <a:t>2 </a:t>
            </a:r>
            <a:r>
              <a:rPr lang="en-GB" spc="-1" dirty="0">
                <a:solidFill>
                  <a:srgbClr val="000000"/>
                </a:solidFill>
                <a:uFill>
                  <a:solidFill>
                    <a:srgbClr val="FFFFFF"/>
                  </a:solidFill>
                </a:uFill>
                <a:latin typeface="Bahnschrift SemiCondensed" panose="020B0502040204020203" pitchFamily="34" charset="0"/>
              </a:rPr>
              <a:t> concentration: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US" dirty="0">
                <a:latin typeface="Bahnschrift SemiCondensed" panose="020B0502040204020203" pitchFamily="34" charset="0"/>
              </a:rPr>
              <a:t>CO</a:t>
            </a:r>
            <a:r>
              <a:rPr lang="en-US" baseline="-25000" dirty="0">
                <a:latin typeface="Bahnschrift SemiCondensed" panose="020B0502040204020203" pitchFamily="34" charset="0"/>
              </a:rPr>
              <a:t>2</a:t>
            </a:r>
            <a:r>
              <a:rPr lang="en-US" dirty="0">
                <a:latin typeface="Bahnschrift SemiCondensed" panose="020B0502040204020203" pitchFamily="34" charset="0"/>
              </a:rPr>
              <a:t> concentration depends directly on the number of persons present in the room. </a:t>
            </a:r>
            <a:br>
              <a:rPr lang="en-US" dirty="0">
                <a:latin typeface="Bahnschrift SemiCondensed" panose="020B0502040204020203" pitchFamily="34" charset="0"/>
              </a:rPr>
            </a:br>
            <a:br>
              <a:rPr lang="en-US" sz="2800" dirty="0">
                <a:latin typeface="Bahnschrift SemiCondensed" panose="020B0502040204020203" pitchFamily="34" charset="0"/>
              </a:rPr>
            </a:br>
            <a:endParaRPr lang="en-US" sz="2800" dirty="0">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endParaRPr kumimoji="0" lang="en-US"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US" spc="-1" dirty="0">
                <a:solidFill>
                  <a:srgbClr val="000000"/>
                </a:solidFill>
                <a:uFill>
                  <a:solidFill>
                    <a:srgbClr val="FFFFFF"/>
                  </a:solidFill>
                </a:uFill>
                <a:latin typeface="Bahnschrift SemiCondensed" panose="020B0502040204020203" pitchFamily="34" charset="0"/>
              </a:rPr>
              <a:t>c</a:t>
            </a:r>
            <a:r>
              <a:rPr kumimoji="0" lang="en-US"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rPr>
              <a:t>0 </a:t>
            </a:r>
            <a:r>
              <a:rPr lang="en-US" spc="-1" dirty="0">
                <a:solidFill>
                  <a:srgbClr val="000000"/>
                </a:solidFill>
                <a:uFill>
                  <a:solidFill>
                    <a:srgbClr val="FFFFFF"/>
                  </a:solidFill>
                </a:uFill>
                <a:latin typeface="Bahnschrift SemiCondensed" panose="020B0502040204020203" pitchFamily="34" charset="0"/>
              </a:rPr>
              <a:t>, c are the concentration of Carbon dioxide at the outdoor and indoor. V is the volume of the room, q is the outdoor fresh air intake by ACMV system, p is the amount of CO</a:t>
            </a:r>
            <a:r>
              <a:rPr lang="en-US" spc="-1" baseline="-25000" dirty="0">
                <a:solidFill>
                  <a:srgbClr val="000000"/>
                </a:solidFill>
                <a:uFill>
                  <a:solidFill>
                    <a:srgbClr val="FFFFFF"/>
                  </a:solidFill>
                </a:uFill>
                <a:latin typeface="Bahnschrift SemiCondensed" panose="020B0502040204020203" pitchFamily="34" charset="0"/>
              </a:rPr>
              <a:t>2 </a:t>
            </a:r>
            <a:r>
              <a:rPr lang="en-US" spc="-1" dirty="0">
                <a:solidFill>
                  <a:srgbClr val="000000"/>
                </a:solidFill>
                <a:uFill>
                  <a:solidFill>
                    <a:srgbClr val="FFFFFF"/>
                  </a:solidFill>
                </a:uFill>
                <a:latin typeface="Bahnschrift SemiCondensed" panose="020B0502040204020203" pitchFamily="34" charset="0"/>
              </a:rPr>
              <a:t> that is let in by the people in the room.</a:t>
            </a:r>
          </a:p>
          <a:p>
            <a:pPr marL="345420" lvl="0" indent="-342900">
              <a:buClr>
                <a:srgbClr val="000000"/>
              </a:buClr>
              <a:buFont typeface="Wingdings" panose="05000000000000000000" pitchFamily="2" charset="2"/>
              <a:buChar char="Ø"/>
              <a:defRPr/>
            </a:pPr>
            <a:endParaRPr kumimoji="0" lang="en-GB" sz="2800"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2" name="Picture 1">
            <a:extLst>
              <a:ext uri="{FF2B5EF4-FFF2-40B4-BE49-F238E27FC236}">
                <a16:creationId xmlns:a16="http://schemas.microsoft.com/office/drawing/2014/main" id="{5A64B3E4-92FA-4E5A-8CEF-A737934B50C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3401504" y="4102894"/>
            <a:ext cx="3349054" cy="1162050"/>
          </a:xfrm>
          <a:prstGeom prst="rect">
            <a:avLst/>
          </a:prstGeom>
        </p:spPr>
      </p:pic>
    </p:spTree>
    <p:extLst>
      <p:ext uri="{BB962C8B-B14F-4D97-AF65-F5344CB8AC3E}">
        <p14:creationId xmlns:p14="http://schemas.microsoft.com/office/powerpoint/2010/main" val="1720160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3</a:t>
            </a:fld>
            <a:endParaRPr lang="en-SG" dirty="0">
              <a:solidFill>
                <a:schemeClr val="bg1"/>
              </a:solidFill>
              <a:latin typeface="Calibri" panose="020F0502020204030204" pitchFamily="34" charset="0"/>
            </a:endParaRPr>
          </a:p>
        </p:txBody>
      </p:sp>
      <p:sp>
        <p:nvSpPr>
          <p:cNvPr id="6" name="Title 1"/>
          <p:cNvSpPr txBox="1">
            <a:spLocks/>
          </p:cNvSpPr>
          <p:nvPr/>
        </p:nvSpPr>
        <p:spPr bwMode="auto">
          <a:xfrm>
            <a:off x="504031" y="937548"/>
            <a:ext cx="9372600" cy="597659"/>
          </a:xfrm>
          <a:prstGeom prst="rect">
            <a:avLst/>
          </a:prstGeom>
          <a:ln>
            <a:noFill/>
          </a:ln>
          <a:effectLst/>
          <a:scene3d>
            <a:camera prst="perspectiveFront"/>
            <a:lightRig rig="chilly" dir="t">
              <a:rot lat="0" lon="0" rev="18480000"/>
            </a:lightRig>
          </a:scene3d>
          <a:sp3d prstMaterial="clear"/>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8000"/>
                </a:solidFill>
                <a:latin typeface="Bahnschrift SemiCondensed" panose="020B0502040204020203" pitchFamily="34" charset="0"/>
                <a:cs typeface="Frutiger LT 55 Roman"/>
              </a:rPr>
              <a:t>Background and Motivation</a:t>
            </a:r>
          </a:p>
        </p:txBody>
      </p:sp>
      <p:sp>
        <p:nvSpPr>
          <p:cNvPr id="8" name="Rectangle 7"/>
          <p:cNvSpPr/>
          <p:nvPr/>
        </p:nvSpPr>
        <p:spPr>
          <a:xfrm>
            <a:off x="504031" y="1706080"/>
            <a:ext cx="9372600" cy="1371600"/>
          </a:xfrm>
          <a:prstGeom prst="rect">
            <a:avLst/>
          </a:prstGeom>
          <a:solidFill>
            <a:schemeClr val="bg1"/>
          </a:solidFill>
          <a:ln w="12700" cap="flat" cmpd="sng" algn="ctr">
            <a:noFill/>
            <a:prstDash val="solid"/>
          </a:ln>
          <a:effectLst>
            <a:softEdge rad="12700"/>
          </a:effectLst>
        </p:spPr>
        <p:txBody>
          <a:bodyPr wrap="square" anchor="ctr">
            <a:noAutofit/>
          </a:bodyPr>
          <a:lstStyle/>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r>
              <a:rPr lang="en-US" kern="0" dirty="0">
                <a:latin typeface="Bahnschrift SemiCondensed" panose="020B0502040204020203" pitchFamily="34" charset="0"/>
              </a:rPr>
              <a:t>In urbanized </a:t>
            </a:r>
            <a:r>
              <a:rPr lang="en-US" sz="2800" kern="0" dirty="0">
                <a:latin typeface="Bahnschrift SemiCondensed" panose="020B0502040204020203" pitchFamily="34" charset="0"/>
              </a:rPr>
              <a:t>areas</a:t>
            </a:r>
            <a:r>
              <a:rPr lang="en-US" kern="0" dirty="0">
                <a:latin typeface="Bahnschrift SemiCondensed" panose="020B0502040204020203" pitchFamily="34" charset="0"/>
              </a:rPr>
              <a:t> most humans spend majority of their time indoors.</a:t>
            </a:r>
          </a:p>
          <a:p>
            <a:pPr marR="0" lvl="0" algn="just" defTabSz="914400" eaLnBrk="1" fontAlgn="auto" latinLnBrk="0" hangingPunct="1">
              <a:lnSpc>
                <a:spcPct val="100000"/>
              </a:lnSpc>
              <a:spcBef>
                <a:spcPts val="0"/>
              </a:spcBef>
              <a:spcAft>
                <a:spcPts val="0"/>
              </a:spcAft>
              <a:buClrTx/>
              <a:buSzTx/>
              <a:tabLst/>
              <a:defRPr/>
            </a:pPr>
            <a:endParaRPr lang="en-US" kern="0" dirty="0">
              <a:latin typeface="Bahnschrift SemiCondensed" panose="020B0502040204020203" pitchFamily="34" charset="0"/>
            </a:endParaRPr>
          </a:p>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r>
              <a:rPr lang="en-US" kern="0" dirty="0">
                <a:latin typeface="Bahnschrift SemiCondensed" panose="020B0502040204020203" pitchFamily="34" charset="0"/>
              </a:rPr>
              <a:t>Buildings consume 39% of energy and HVAC systems and Lighting account for 64% of it.</a:t>
            </a:r>
          </a:p>
        </p:txBody>
      </p:sp>
      <p:pic>
        <p:nvPicPr>
          <p:cNvPr id="3" name="Picture 2">
            <a:extLst>
              <a:ext uri="{FF2B5EF4-FFF2-40B4-BE49-F238E27FC236}">
                <a16:creationId xmlns:a16="http://schemas.microsoft.com/office/drawing/2014/main" id="{CCD5D479-4AD4-435C-832D-C9AD609CB35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189831" y="3574473"/>
            <a:ext cx="3741127" cy="3223513"/>
          </a:xfrm>
          <a:prstGeom prst="rect">
            <a:avLst/>
          </a:prstGeom>
        </p:spPr>
      </p:pic>
      <p:pic>
        <p:nvPicPr>
          <p:cNvPr id="7" name="Picture 6">
            <a:extLst>
              <a:ext uri="{FF2B5EF4-FFF2-40B4-BE49-F238E27FC236}">
                <a16:creationId xmlns:a16="http://schemas.microsoft.com/office/drawing/2014/main" id="{862DEAD1-05CA-46C5-8835-1B9EB3D9E5A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5457031" y="3569494"/>
            <a:ext cx="3743162" cy="3223513"/>
          </a:xfrm>
          <a:prstGeom prst="rect">
            <a:avLst/>
          </a:prstGeom>
        </p:spPr>
      </p:pic>
      <p:sp>
        <p:nvSpPr>
          <p:cNvPr id="2" name="Rectangle 1">
            <a:extLst>
              <a:ext uri="{FF2B5EF4-FFF2-40B4-BE49-F238E27FC236}">
                <a16:creationId xmlns:a16="http://schemas.microsoft.com/office/drawing/2014/main" id="{1A518C22-AB04-43F9-AA82-277AA28D2654}"/>
              </a:ext>
            </a:extLst>
          </p:cNvPr>
          <p:cNvSpPr/>
          <p:nvPr/>
        </p:nvSpPr>
        <p:spPr>
          <a:xfrm>
            <a:off x="397089" y="6846723"/>
            <a:ext cx="9479541" cy="461665"/>
          </a:xfrm>
          <a:prstGeom prst="rect">
            <a:avLst/>
          </a:prstGeom>
        </p:spPr>
        <p:txBody>
          <a:bodyPr wrap="square">
            <a:spAutoFit/>
          </a:bodyPr>
          <a:lstStyle/>
          <a:p>
            <a:r>
              <a:rPr lang="en-IN" sz="1200" dirty="0"/>
              <a:t>https://www.seas.ucla.edu/~pilon/PCMIntro.html ; </a:t>
            </a:r>
            <a:r>
              <a:rPr lang="en-IN" sz="1200" dirty="0" err="1"/>
              <a:t>Ioan</a:t>
            </a:r>
            <a:r>
              <a:rPr lang="en-IN" sz="1200" dirty="0"/>
              <a:t> </a:t>
            </a:r>
            <a:r>
              <a:rPr lang="en-IN" sz="1200" dirty="0" err="1"/>
              <a:t>Susnea</a:t>
            </a:r>
            <a:r>
              <a:rPr lang="en-IN" sz="1200" dirty="0"/>
              <a:t>, Emilia </a:t>
            </a:r>
            <a:r>
              <a:rPr lang="en-IN" sz="1200" dirty="0" err="1"/>
              <a:t>Pecheanu</a:t>
            </a:r>
            <a:r>
              <a:rPr lang="en-IN" sz="1200" dirty="0"/>
              <a:t>, Adina </a:t>
            </a:r>
            <a:r>
              <a:rPr lang="en-IN" sz="1200" dirty="0" err="1"/>
              <a:t>Cocu</a:t>
            </a:r>
            <a:r>
              <a:rPr lang="en-IN" sz="1200" dirty="0"/>
              <a:t>, and Goran </a:t>
            </a:r>
            <a:r>
              <a:rPr lang="en-IN" sz="1200" dirty="0" err="1"/>
              <a:t>Hudec</a:t>
            </a:r>
            <a:r>
              <a:rPr lang="en-IN" sz="1200" dirty="0"/>
              <a:t>. Improved </a:t>
            </a:r>
            <a:r>
              <a:rPr lang="en-IN" sz="1200" dirty="0" err="1"/>
              <a:t>occupancybased</a:t>
            </a:r>
            <a:r>
              <a:rPr lang="en-IN" sz="1200" dirty="0"/>
              <a:t> solutions for energy saving in buildings. In Electrical and Electronics Engineering (IEEE), 2017 5th International Symposium on, pages 1–5. IEEE, 2017.</a:t>
            </a:r>
          </a:p>
        </p:txBody>
      </p:sp>
    </p:spTree>
    <p:extLst>
      <p:ext uri="{BB962C8B-B14F-4D97-AF65-F5344CB8AC3E}">
        <p14:creationId xmlns:p14="http://schemas.microsoft.com/office/powerpoint/2010/main" val="2863718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30</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Air Quality of the room: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Differential equation governing the CO</a:t>
            </a:r>
            <a:r>
              <a:rPr lang="en-GB" spc="-1" baseline="-25000" dirty="0">
                <a:solidFill>
                  <a:srgbClr val="000000"/>
                </a:solidFill>
                <a:uFill>
                  <a:solidFill>
                    <a:srgbClr val="FFFFFF"/>
                  </a:solidFill>
                </a:uFill>
                <a:latin typeface="Bahnschrift SemiCondensed" panose="020B0502040204020203" pitchFamily="34" charset="0"/>
              </a:rPr>
              <a:t>  </a:t>
            </a:r>
            <a:r>
              <a:rPr lang="en-GB" spc="-1" dirty="0">
                <a:solidFill>
                  <a:srgbClr val="000000"/>
                </a:solidFill>
                <a:uFill>
                  <a:solidFill>
                    <a:srgbClr val="FFFFFF"/>
                  </a:solidFill>
                </a:uFill>
                <a:latin typeface="Bahnschrift SemiCondensed" panose="020B0502040204020203" pitchFamily="34" charset="0"/>
              </a:rPr>
              <a:t>concentration: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US" dirty="0">
                <a:latin typeface="Bahnschrift SemiCondensed" panose="020B0502040204020203" pitchFamily="34" charset="0"/>
              </a:rPr>
              <a:t>CO concentration depends on the outside air and not on human beings as they do not generate CO</a:t>
            </a:r>
          </a:p>
          <a:p>
            <a:pPr marL="2520" lvl="0">
              <a:buClr>
                <a:srgbClr val="000000"/>
              </a:buClr>
              <a:defRPr/>
            </a:pPr>
            <a:br>
              <a:rPr lang="en-US" sz="2800" dirty="0">
                <a:latin typeface="Bahnschrift SemiCondensed" panose="020B0502040204020203" pitchFamily="34" charset="0"/>
              </a:rPr>
            </a:br>
            <a:endParaRPr lang="en-US" sz="2800" dirty="0">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endParaRPr kumimoji="0" lang="en-US"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US" spc="-1" dirty="0" err="1">
                <a:solidFill>
                  <a:srgbClr val="000000"/>
                </a:solidFill>
                <a:uFill>
                  <a:solidFill>
                    <a:srgbClr val="FFFFFF"/>
                  </a:solidFill>
                </a:uFill>
                <a:latin typeface="Bahnschrift SemiCondensed" panose="020B0502040204020203" pitchFamily="34" charset="0"/>
              </a:rPr>
              <a:t>CO</a:t>
            </a:r>
            <a:r>
              <a:rPr lang="en-US" spc="-1" baseline="-25000" dirty="0" err="1">
                <a:solidFill>
                  <a:srgbClr val="000000"/>
                </a:solidFill>
                <a:uFill>
                  <a:solidFill>
                    <a:srgbClr val="FFFFFF"/>
                  </a:solidFill>
                </a:uFill>
                <a:latin typeface="Bahnschrift SemiCondensed" panose="020B0502040204020203" pitchFamily="34" charset="0"/>
              </a:rPr>
              <a:t>in</a:t>
            </a:r>
            <a:r>
              <a:rPr lang="en-US" spc="-1" dirty="0">
                <a:solidFill>
                  <a:srgbClr val="000000"/>
                </a:solidFill>
                <a:uFill>
                  <a:solidFill>
                    <a:srgbClr val="FFFFFF"/>
                  </a:solidFill>
                </a:uFill>
                <a:latin typeface="Bahnschrift SemiCondensed" panose="020B0502040204020203" pitchFamily="34" charset="0"/>
              </a:rPr>
              <a:t> and </a:t>
            </a:r>
            <a:r>
              <a:rPr lang="en-US" spc="-1" dirty="0" err="1">
                <a:solidFill>
                  <a:srgbClr val="000000"/>
                </a:solidFill>
                <a:uFill>
                  <a:solidFill>
                    <a:srgbClr val="FFFFFF"/>
                  </a:solidFill>
                </a:uFill>
                <a:latin typeface="Bahnschrift SemiCondensed" panose="020B0502040204020203" pitchFamily="34" charset="0"/>
              </a:rPr>
              <a:t>CO</a:t>
            </a:r>
            <a:r>
              <a:rPr lang="en-US" spc="-1" baseline="-25000" dirty="0" err="1">
                <a:solidFill>
                  <a:srgbClr val="000000"/>
                </a:solidFill>
                <a:uFill>
                  <a:solidFill>
                    <a:srgbClr val="FFFFFF"/>
                  </a:solidFill>
                </a:uFill>
                <a:latin typeface="Bahnschrift SemiCondensed" panose="020B0502040204020203" pitchFamily="34" charset="0"/>
              </a:rPr>
              <a:t>out</a:t>
            </a:r>
            <a:r>
              <a:rPr lang="en-US" spc="-1" baseline="-25000" dirty="0">
                <a:solidFill>
                  <a:srgbClr val="000000"/>
                </a:solidFill>
                <a:uFill>
                  <a:solidFill>
                    <a:srgbClr val="FFFFFF"/>
                  </a:solidFill>
                </a:uFill>
                <a:latin typeface="Bahnschrift SemiCondensed" panose="020B0502040204020203" pitchFamily="34" charset="0"/>
              </a:rPr>
              <a:t>  </a:t>
            </a:r>
            <a:r>
              <a:rPr lang="en-US" spc="-1" dirty="0">
                <a:solidFill>
                  <a:srgbClr val="000000"/>
                </a:solidFill>
                <a:uFill>
                  <a:solidFill>
                    <a:srgbClr val="FFFFFF"/>
                  </a:solidFill>
                </a:uFill>
                <a:latin typeface="Bahnschrift SemiCondensed" panose="020B0502040204020203" pitchFamily="34" charset="0"/>
              </a:rPr>
              <a:t>are the concentration of Carbon monoxide at the inside and outside of the room. V is the volume of the room, q is the outdoor fresh air intake by ACMV system.</a:t>
            </a:r>
          </a:p>
          <a:p>
            <a:pPr marL="345420" lvl="0" indent="-342900">
              <a:buClr>
                <a:srgbClr val="000000"/>
              </a:buClr>
              <a:buFont typeface="Wingdings" panose="05000000000000000000" pitchFamily="2" charset="2"/>
              <a:buChar char="Ø"/>
              <a:defRPr/>
            </a:pPr>
            <a:endParaRPr kumimoji="0" lang="en-GB" sz="2800"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3" name="Picture 2">
            <a:extLst>
              <a:ext uri="{FF2B5EF4-FFF2-40B4-BE49-F238E27FC236}">
                <a16:creationId xmlns:a16="http://schemas.microsoft.com/office/drawing/2014/main" id="{D28A01E6-3A30-4768-BBE6-C1BF5D6A7F37}"/>
              </a:ext>
            </a:extLst>
          </p:cNvPr>
          <p:cNvPicPr>
            <a:picLocks noChangeAspect="1"/>
          </p:cNvPicPr>
          <p:nvPr/>
        </p:nvPicPr>
        <p:blipFill>
          <a:blip r:embed="rId3"/>
          <a:stretch>
            <a:fillRect/>
          </a:stretch>
        </p:blipFill>
        <p:spPr>
          <a:xfrm>
            <a:off x="2990999" y="4255294"/>
            <a:ext cx="4170063" cy="1203879"/>
          </a:xfrm>
          <a:prstGeom prst="rect">
            <a:avLst/>
          </a:prstGeom>
        </p:spPr>
      </p:pic>
    </p:spTree>
    <p:extLst>
      <p:ext uri="{BB962C8B-B14F-4D97-AF65-F5344CB8AC3E}">
        <p14:creationId xmlns:p14="http://schemas.microsoft.com/office/powerpoint/2010/main" val="268663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C0099"/>
                </a:solidFill>
                <a:effectLst/>
                <a:uLnTx/>
                <a:uFillTx/>
                <a:latin typeface="Bahnschrift SemiCondensed" panose="020B0502040204020203" pitchFamily="34" charset="0"/>
                <a:ea typeface="+mj-ea"/>
                <a:cs typeface="Frutiger LT 55 Roman"/>
              </a:rPr>
              <a:t>Modelling of the System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31</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Air Quality of the room:</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Differential equation governing the O</a:t>
            </a:r>
            <a:r>
              <a:rPr lang="en-GB" spc="-1" baseline="-25000" dirty="0">
                <a:solidFill>
                  <a:srgbClr val="000000"/>
                </a:solidFill>
                <a:uFill>
                  <a:solidFill>
                    <a:srgbClr val="FFFFFF"/>
                  </a:solidFill>
                </a:uFill>
                <a:latin typeface="Bahnschrift SemiCondensed" panose="020B0502040204020203" pitchFamily="34" charset="0"/>
              </a:rPr>
              <a:t>3  </a:t>
            </a:r>
            <a:r>
              <a:rPr lang="en-GB" spc="-1" dirty="0">
                <a:solidFill>
                  <a:srgbClr val="000000"/>
                </a:solidFill>
                <a:uFill>
                  <a:solidFill>
                    <a:srgbClr val="FFFFFF"/>
                  </a:solidFill>
                </a:uFill>
                <a:latin typeface="Bahnschrift SemiCondensed" panose="020B0502040204020203" pitchFamily="34" charset="0"/>
              </a:rPr>
              <a:t>concentration: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GB" spc="-1" dirty="0">
                <a:solidFill>
                  <a:srgbClr val="000000"/>
                </a:solidFill>
                <a:uFill>
                  <a:solidFill>
                    <a:srgbClr val="FFFFFF"/>
                  </a:solidFill>
                </a:uFill>
                <a:latin typeface="Bahnschrift SemiCondensed" panose="020B0502040204020203" pitchFamily="34" charset="0"/>
              </a:rPr>
              <a:t>O</a:t>
            </a:r>
            <a:r>
              <a:rPr lang="en-GB" spc="-1" baseline="-25000" dirty="0">
                <a:solidFill>
                  <a:srgbClr val="000000"/>
                </a:solidFill>
                <a:uFill>
                  <a:solidFill>
                    <a:srgbClr val="FFFFFF"/>
                  </a:solidFill>
                </a:uFill>
                <a:latin typeface="Bahnschrift SemiCondensed" panose="020B0502040204020203" pitchFamily="34" charset="0"/>
              </a:rPr>
              <a:t>3 </a:t>
            </a:r>
            <a:r>
              <a:rPr lang="en-US" dirty="0">
                <a:latin typeface="Bahnschrift SemiCondensed" panose="020B0502040204020203" pitchFamily="34" charset="0"/>
              </a:rPr>
              <a:t>concentration depends on the outside air and not on human beings as they do not generate </a:t>
            </a:r>
            <a:r>
              <a:rPr lang="en-GB" spc="-1" dirty="0">
                <a:solidFill>
                  <a:srgbClr val="000000"/>
                </a:solidFill>
                <a:uFill>
                  <a:solidFill>
                    <a:srgbClr val="FFFFFF"/>
                  </a:solidFill>
                </a:uFill>
                <a:latin typeface="Bahnschrift SemiCondensed" panose="020B0502040204020203" pitchFamily="34" charset="0"/>
              </a:rPr>
              <a:t>O</a:t>
            </a:r>
            <a:r>
              <a:rPr lang="en-GB" spc="-1" baseline="-25000" dirty="0">
                <a:solidFill>
                  <a:srgbClr val="000000"/>
                </a:solidFill>
                <a:uFill>
                  <a:solidFill>
                    <a:srgbClr val="FFFFFF"/>
                  </a:solidFill>
                </a:uFill>
                <a:latin typeface="Bahnschrift SemiCondensed" panose="020B0502040204020203" pitchFamily="34" charset="0"/>
              </a:rPr>
              <a:t>3 </a:t>
            </a:r>
            <a:r>
              <a:rPr lang="en-GB" spc="-1" dirty="0">
                <a:solidFill>
                  <a:srgbClr val="000000"/>
                </a:solidFill>
                <a:uFill>
                  <a:solidFill>
                    <a:srgbClr val="FFFFFF"/>
                  </a:solidFill>
                </a:uFill>
                <a:latin typeface="Bahnschrift SemiCondensed" panose="020B0502040204020203" pitchFamily="34" charset="0"/>
              </a:rPr>
              <a:t> .</a:t>
            </a:r>
            <a:br>
              <a:rPr lang="en-US" dirty="0">
                <a:latin typeface="Bahnschrift SemiCondensed" panose="020B0502040204020203" pitchFamily="34" charset="0"/>
              </a:rPr>
            </a:br>
            <a:br>
              <a:rPr lang="en-US" sz="2800" dirty="0">
                <a:latin typeface="Bahnschrift SemiCondensed" panose="020B0502040204020203" pitchFamily="34" charset="0"/>
              </a:rPr>
            </a:br>
            <a:endParaRPr lang="en-US" sz="2800" dirty="0">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endParaRPr kumimoji="0" lang="en-US"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ndParaRPr>
          </a:p>
          <a:p>
            <a:pPr marL="345420" lvl="0" indent="-342900">
              <a:buClr>
                <a:srgbClr val="000000"/>
              </a:buClr>
              <a:buFont typeface="Wingdings" panose="05000000000000000000" pitchFamily="2" charset="2"/>
              <a:buChar char="Ø"/>
              <a:defRPr/>
            </a:pPr>
            <a:r>
              <a:rPr lang="en-US" spc="-1" dirty="0">
                <a:solidFill>
                  <a:srgbClr val="000000"/>
                </a:solidFill>
                <a:uFill>
                  <a:solidFill>
                    <a:srgbClr val="FFFFFF"/>
                  </a:solidFill>
                </a:uFill>
                <a:latin typeface="Bahnschrift SemiCondensed" panose="020B0502040204020203" pitchFamily="34" charset="0"/>
              </a:rPr>
              <a:t>O</a:t>
            </a:r>
            <a:r>
              <a:rPr lang="en-US" spc="-1" baseline="-25000" dirty="0">
                <a:solidFill>
                  <a:srgbClr val="000000"/>
                </a:solidFill>
                <a:uFill>
                  <a:solidFill>
                    <a:srgbClr val="FFFFFF"/>
                  </a:solidFill>
                </a:uFill>
                <a:latin typeface="Bahnschrift SemiCondensed" panose="020B0502040204020203" pitchFamily="34" charset="0"/>
              </a:rPr>
              <a:t>3in</a:t>
            </a:r>
            <a:r>
              <a:rPr lang="en-US" spc="-1" dirty="0">
                <a:solidFill>
                  <a:srgbClr val="000000"/>
                </a:solidFill>
                <a:uFill>
                  <a:solidFill>
                    <a:srgbClr val="FFFFFF"/>
                  </a:solidFill>
                </a:uFill>
                <a:latin typeface="Bahnschrift SemiCondensed" panose="020B0502040204020203" pitchFamily="34" charset="0"/>
              </a:rPr>
              <a:t> and O</a:t>
            </a:r>
            <a:r>
              <a:rPr lang="en-US" spc="-1" baseline="-25000" dirty="0">
                <a:solidFill>
                  <a:srgbClr val="000000"/>
                </a:solidFill>
                <a:uFill>
                  <a:solidFill>
                    <a:srgbClr val="FFFFFF"/>
                  </a:solidFill>
                </a:uFill>
                <a:latin typeface="Bahnschrift SemiCondensed" panose="020B0502040204020203" pitchFamily="34" charset="0"/>
              </a:rPr>
              <a:t>3out  </a:t>
            </a:r>
            <a:r>
              <a:rPr lang="en-US" spc="-1" dirty="0">
                <a:solidFill>
                  <a:srgbClr val="000000"/>
                </a:solidFill>
                <a:uFill>
                  <a:solidFill>
                    <a:srgbClr val="FFFFFF"/>
                  </a:solidFill>
                </a:uFill>
                <a:latin typeface="Bahnschrift SemiCondensed" panose="020B0502040204020203" pitchFamily="34" charset="0"/>
              </a:rPr>
              <a:t>are the concentration of Ozone at the inside and outside of the room. V is the volume of the room, q is the outdoor fresh air intake by ACMV system.</a:t>
            </a:r>
          </a:p>
          <a:p>
            <a:pPr marL="345420" lvl="0" indent="-342900">
              <a:buClr>
                <a:srgbClr val="000000"/>
              </a:buClr>
              <a:buFont typeface="Wingdings" panose="05000000000000000000" pitchFamily="2" charset="2"/>
              <a:buChar char="Ø"/>
              <a:defRPr/>
            </a:pPr>
            <a:endParaRPr kumimoji="0" lang="en-GB" sz="2800"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2" name="Picture 1">
            <a:extLst>
              <a:ext uri="{FF2B5EF4-FFF2-40B4-BE49-F238E27FC236}">
                <a16:creationId xmlns:a16="http://schemas.microsoft.com/office/drawing/2014/main" id="{79F0A155-12A9-4327-BFAB-BBD7D6A7A2CF}"/>
              </a:ext>
            </a:extLst>
          </p:cNvPr>
          <p:cNvPicPr>
            <a:picLocks noChangeAspect="1"/>
          </p:cNvPicPr>
          <p:nvPr/>
        </p:nvPicPr>
        <p:blipFill>
          <a:blip r:embed="rId3"/>
          <a:stretch>
            <a:fillRect/>
          </a:stretch>
        </p:blipFill>
        <p:spPr>
          <a:xfrm>
            <a:off x="3247231" y="4331494"/>
            <a:ext cx="3495675" cy="1043386"/>
          </a:xfrm>
          <a:prstGeom prst="rect">
            <a:avLst/>
          </a:prstGeom>
        </p:spPr>
      </p:pic>
    </p:spTree>
    <p:extLst>
      <p:ext uri="{BB962C8B-B14F-4D97-AF65-F5344CB8AC3E}">
        <p14:creationId xmlns:p14="http://schemas.microsoft.com/office/powerpoint/2010/main" val="7460775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32</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Comfort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Predicted Mean Value: (ASHRAE 55:2017)</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459720" marR="0" lvl="0" indent="-4572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r>
              <a:rPr lang="en-GB" sz="2800" spc="-1" dirty="0">
                <a:solidFill>
                  <a:srgbClr val="000000"/>
                </a:solidFill>
                <a:uFill>
                  <a:solidFill>
                    <a:srgbClr val="FFFFFF"/>
                  </a:solidFill>
                </a:uFill>
                <a:latin typeface="Bahnschrift SemiCondensed" panose="020B0502040204020203" pitchFamily="34" charset="0"/>
              </a:rPr>
              <a:t>Predicts the comfort level of people theoretically.</a:t>
            </a:r>
          </a:p>
          <a:p>
            <a:pPr marL="459720" marR="0" lvl="0" indent="-4572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endParaRPr lang="en-GB" sz="2800" spc="-1" dirty="0">
              <a:solidFill>
                <a:srgbClr val="000000"/>
              </a:solidFill>
              <a:uFill>
                <a:solidFill>
                  <a:srgbClr val="FFFFFF"/>
                </a:solidFill>
              </a:uFill>
              <a:latin typeface="Bahnschrift SemiCondensed" panose="020B0502040204020203" pitchFamily="34" charset="0"/>
            </a:endParaRPr>
          </a:p>
          <a:p>
            <a:pPr marL="459720" marR="0" lvl="0" indent="-457200" algn="just" defTabSz="914400" rtl="0" eaLnBrk="0" fontAlgn="base" latinLnBrk="0" hangingPunct="0">
              <a:lnSpc>
                <a:spcPct val="100000"/>
              </a:lnSpc>
              <a:spcBef>
                <a:spcPct val="0"/>
              </a:spcBef>
              <a:spcAft>
                <a:spcPct val="0"/>
              </a:spcAft>
              <a:buClr>
                <a:srgbClr val="000000"/>
              </a:buClr>
              <a:buSzTx/>
              <a:buFont typeface="Wingdings" panose="05000000000000000000" pitchFamily="2" charset="2"/>
              <a:buChar char="Ø"/>
              <a:tabLst/>
              <a:defRPr/>
            </a:pPr>
            <a:r>
              <a:rPr lang="en-GB" sz="2800" spc="-1" dirty="0">
                <a:solidFill>
                  <a:srgbClr val="000000"/>
                </a:solidFill>
                <a:uFill>
                  <a:solidFill>
                    <a:srgbClr val="FFFFFF"/>
                  </a:solidFill>
                </a:uFill>
                <a:latin typeface="Bahnschrift SemiCondensed" panose="020B0502040204020203" pitchFamily="34" charset="0"/>
              </a:rPr>
              <a:t>Uses:  air temperature, radiant temperature, relative humidity, air speed, metabolic rate and clothing insulation.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graphicFrame>
        <p:nvGraphicFramePr>
          <p:cNvPr id="3" name="Table 2">
            <a:extLst>
              <a:ext uri="{FF2B5EF4-FFF2-40B4-BE49-F238E27FC236}">
                <a16:creationId xmlns:a16="http://schemas.microsoft.com/office/drawing/2014/main" id="{6004F9F7-101A-4BE7-8C83-752A88C7CDB1}"/>
              </a:ext>
            </a:extLst>
          </p:cNvPr>
          <p:cNvGraphicFramePr>
            <a:graphicFrameLocks noGrp="1"/>
          </p:cNvGraphicFramePr>
          <p:nvPr>
            <p:extLst>
              <p:ext uri="{D42A27DB-BD31-4B8C-83A1-F6EECF244321}">
                <p14:modId xmlns:p14="http://schemas.microsoft.com/office/powerpoint/2010/main" val="4158453203"/>
              </p:ext>
            </p:extLst>
          </p:nvPr>
        </p:nvGraphicFramePr>
        <p:xfrm>
          <a:off x="1685130" y="5474494"/>
          <a:ext cx="7543801" cy="1107440"/>
        </p:xfrm>
        <a:graphic>
          <a:graphicData uri="http://schemas.openxmlformats.org/drawingml/2006/table">
            <a:tbl>
              <a:tblPr firstRow="1" bandRow="1">
                <a:tableStyleId>{17292A2E-F333-43FB-9621-5CBBE7FDCDCB}</a:tableStyleId>
              </a:tblPr>
              <a:tblGrid>
                <a:gridCol w="990600">
                  <a:extLst>
                    <a:ext uri="{9D8B030D-6E8A-4147-A177-3AD203B41FA5}">
                      <a16:colId xmlns:a16="http://schemas.microsoft.com/office/drawing/2014/main" val="3371262807"/>
                    </a:ext>
                  </a:extLst>
                </a:gridCol>
                <a:gridCol w="914400">
                  <a:extLst>
                    <a:ext uri="{9D8B030D-6E8A-4147-A177-3AD203B41FA5}">
                      <a16:colId xmlns:a16="http://schemas.microsoft.com/office/drawing/2014/main" val="408722127"/>
                    </a:ext>
                  </a:extLst>
                </a:gridCol>
                <a:gridCol w="1295400">
                  <a:extLst>
                    <a:ext uri="{9D8B030D-6E8A-4147-A177-3AD203B41FA5}">
                      <a16:colId xmlns:a16="http://schemas.microsoft.com/office/drawing/2014/main" val="1747744169"/>
                    </a:ext>
                  </a:extLst>
                </a:gridCol>
                <a:gridCol w="914400">
                  <a:extLst>
                    <a:ext uri="{9D8B030D-6E8A-4147-A177-3AD203B41FA5}">
                      <a16:colId xmlns:a16="http://schemas.microsoft.com/office/drawing/2014/main" val="2385440506"/>
                    </a:ext>
                  </a:extLst>
                </a:gridCol>
                <a:gridCol w="1524000">
                  <a:extLst>
                    <a:ext uri="{9D8B030D-6E8A-4147-A177-3AD203B41FA5}">
                      <a16:colId xmlns:a16="http://schemas.microsoft.com/office/drawing/2014/main" val="59525666"/>
                    </a:ext>
                  </a:extLst>
                </a:gridCol>
                <a:gridCol w="869185">
                  <a:extLst>
                    <a:ext uri="{9D8B030D-6E8A-4147-A177-3AD203B41FA5}">
                      <a16:colId xmlns:a16="http://schemas.microsoft.com/office/drawing/2014/main" val="2804377876"/>
                    </a:ext>
                  </a:extLst>
                </a:gridCol>
                <a:gridCol w="1035816">
                  <a:extLst>
                    <a:ext uri="{9D8B030D-6E8A-4147-A177-3AD203B41FA5}">
                      <a16:colId xmlns:a16="http://schemas.microsoft.com/office/drawing/2014/main" val="1603832759"/>
                    </a:ext>
                  </a:extLst>
                </a:gridCol>
              </a:tblGrid>
              <a:tr h="313635">
                <a:tc gridSpan="7">
                  <a:txBody>
                    <a:bodyPr/>
                    <a:lstStyle/>
                    <a:p>
                      <a:pPr algn="ctr"/>
                      <a:r>
                        <a:rPr lang="en-IN" sz="1800" dirty="0">
                          <a:effectLst/>
                          <a:latin typeface="Bahnschrift SemiCondensed" panose="020B0502040204020203" pitchFamily="34" charset="0"/>
                        </a:rPr>
                        <a:t>PMV value</a:t>
                      </a:r>
                      <a:endParaRPr lang="en-IN" sz="2800" dirty="0">
                        <a:effectLst/>
                        <a:latin typeface="Bahnschrift SemiCondensed" panose="020B0502040204020203" pitchFamily="34" charset="0"/>
                      </a:endParaRP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515605302"/>
                  </a:ext>
                </a:extLst>
              </a:tr>
              <a:tr h="370840">
                <a:tc>
                  <a:txBody>
                    <a:bodyPr/>
                    <a:lstStyle/>
                    <a:p>
                      <a:r>
                        <a:rPr lang="en-IN" sz="1800" dirty="0">
                          <a:effectLst/>
                          <a:latin typeface="Bahnschrift SemiCondensed" panose="020B0502040204020203" pitchFamily="34" charset="0"/>
                        </a:rPr>
                        <a:t>-3 </a:t>
                      </a:r>
                      <a:endParaRPr lang="en-IN" sz="2800" dirty="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-2 </a:t>
                      </a:r>
                      <a:endParaRPr lang="en-IN" sz="280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-1 </a:t>
                      </a:r>
                      <a:endParaRPr lang="en-IN" sz="280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0 </a:t>
                      </a:r>
                      <a:endParaRPr lang="en-IN" sz="280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1 </a:t>
                      </a:r>
                      <a:endParaRPr lang="en-IN" sz="280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2 </a:t>
                      </a:r>
                      <a:endParaRPr lang="en-IN" sz="2800">
                        <a:effectLst/>
                        <a:latin typeface="Bahnschrift SemiCondensed" panose="020B0502040204020203" pitchFamily="34" charset="0"/>
                      </a:endParaRPr>
                    </a:p>
                  </a:txBody>
                  <a:tcPr anchor="ctr"/>
                </a:tc>
                <a:tc>
                  <a:txBody>
                    <a:bodyPr/>
                    <a:lstStyle/>
                    <a:p>
                      <a:r>
                        <a:rPr lang="en-IN" sz="1800">
                          <a:effectLst/>
                          <a:latin typeface="Bahnschrift SemiCondensed" panose="020B0502040204020203" pitchFamily="34" charset="0"/>
                        </a:rPr>
                        <a:t>3</a:t>
                      </a:r>
                      <a:endParaRPr lang="en-IN" sz="2800">
                        <a:effectLst/>
                        <a:latin typeface="Bahnschrift SemiCondensed" panose="020B0502040204020203" pitchFamily="34" charset="0"/>
                      </a:endParaRPr>
                    </a:p>
                  </a:txBody>
                  <a:tcPr anchor="ctr"/>
                </a:tc>
                <a:extLst>
                  <a:ext uri="{0D108BD9-81ED-4DB2-BD59-A6C34878D82A}">
                    <a16:rowId xmlns:a16="http://schemas.microsoft.com/office/drawing/2014/main" val="4019194525"/>
                  </a:ext>
                </a:extLst>
              </a:tr>
              <a:tr h="370840">
                <a:tc>
                  <a:txBody>
                    <a:bodyPr/>
                    <a:lstStyle/>
                    <a:p>
                      <a:r>
                        <a:rPr lang="en-IN" sz="1800" dirty="0">
                          <a:effectLst/>
                          <a:latin typeface="Bahnschrift SemiCondensed" panose="020B0502040204020203" pitchFamily="34" charset="0"/>
                        </a:rPr>
                        <a:t>Cold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Cool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Slightly Cool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Neutral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Slightly Warm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Warm </a:t>
                      </a:r>
                      <a:endParaRPr lang="en-IN" sz="2800" dirty="0">
                        <a:effectLst/>
                        <a:latin typeface="Bahnschrift SemiCondensed" panose="020B0502040204020203" pitchFamily="34" charset="0"/>
                      </a:endParaRPr>
                    </a:p>
                  </a:txBody>
                  <a:tcPr anchor="ctr"/>
                </a:tc>
                <a:tc>
                  <a:txBody>
                    <a:bodyPr/>
                    <a:lstStyle/>
                    <a:p>
                      <a:r>
                        <a:rPr lang="en-IN" sz="1800" dirty="0">
                          <a:effectLst/>
                          <a:latin typeface="Bahnschrift SemiCondensed" panose="020B0502040204020203" pitchFamily="34" charset="0"/>
                        </a:rPr>
                        <a:t>Hot</a:t>
                      </a:r>
                      <a:endParaRPr lang="en-IN" sz="2800" dirty="0">
                        <a:effectLst/>
                        <a:latin typeface="Bahnschrift SemiCondensed" panose="020B0502040204020203" pitchFamily="34" charset="0"/>
                      </a:endParaRPr>
                    </a:p>
                  </a:txBody>
                  <a:tcPr anchor="ctr"/>
                </a:tc>
                <a:extLst>
                  <a:ext uri="{0D108BD9-81ED-4DB2-BD59-A6C34878D82A}">
                    <a16:rowId xmlns:a16="http://schemas.microsoft.com/office/drawing/2014/main" val="3153124789"/>
                  </a:ext>
                </a:extLst>
              </a:tr>
            </a:tbl>
          </a:graphicData>
        </a:graphic>
      </p:graphicFrame>
    </p:spTree>
    <p:extLst>
      <p:ext uri="{BB962C8B-B14F-4D97-AF65-F5344CB8AC3E}">
        <p14:creationId xmlns:p14="http://schemas.microsoft.com/office/powerpoint/2010/main" val="30545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33</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Comfort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Predicted Mean Value: </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where:</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Predicted Percentage of Dissatisfaction: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Gives the predicted value of occupants to be dissatisfied by the given conditions.</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2" name="Picture 1">
            <a:extLst>
              <a:ext uri="{FF2B5EF4-FFF2-40B4-BE49-F238E27FC236}">
                <a16:creationId xmlns:a16="http://schemas.microsoft.com/office/drawing/2014/main" id="{D19FC810-B85E-4E15-8A43-691BB0FE035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2637631" y="3169444"/>
            <a:ext cx="5324475" cy="628650"/>
          </a:xfrm>
          <a:prstGeom prst="rect">
            <a:avLst/>
          </a:prstGeom>
        </p:spPr>
      </p:pic>
      <p:pic>
        <p:nvPicPr>
          <p:cNvPr id="5" name="Picture 4">
            <a:extLst>
              <a:ext uri="{FF2B5EF4-FFF2-40B4-BE49-F238E27FC236}">
                <a16:creationId xmlns:a16="http://schemas.microsoft.com/office/drawing/2014/main" id="{D92BE6A2-D9A5-493D-9DEE-3495196B83C0}"/>
              </a:ext>
            </a:extLst>
          </p:cNvPr>
          <p:cNvPicPr>
            <a:picLocks noChangeAspect="1"/>
          </p:cNvPicPr>
          <p:nvPr/>
        </p:nvPicPr>
        <p:blipFill>
          <a:blip r:embed="rId5"/>
          <a:stretch>
            <a:fillRect/>
          </a:stretch>
        </p:blipFill>
        <p:spPr>
          <a:xfrm>
            <a:off x="1249263" y="4091490"/>
            <a:ext cx="7653535" cy="1024809"/>
          </a:xfrm>
          <a:prstGeom prst="rect">
            <a:avLst/>
          </a:prstGeom>
        </p:spPr>
      </p:pic>
      <p:pic>
        <p:nvPicPr>
          <p:cNvPr id="6" name="Picture 5">
            <a:extLst>
              <a:ext uri="{FF2B5EF4-FFF2-40B4-BE49-F238E27FC236}">
                <a16:creationId xmlns:a16="http://schemas.microsoft.com/office/drawing/2014/main" id="{57B3AFB5-7472-454C-BB6F-D4F3C9280F55}"/>
              </a:ext>
            </a:extLst>
          </p:cNvPr>
          <p:cNvPicPr>
            <a:picLocks noChangeAspect="1"/>
          </p:cNvPicPr>
          <p:nvPr/>
        </p:nvPicPr>
        <p:blipFill>
          <a:blip r:embed="rId6"/>
          <a:stretch>
            <a:fillRect/>
          </a:stretch>
        </p:blipFill>
        <p:spPr>
          <a:xfrm>
            <a:off x="2115669" y="6417120"/>
            <a:ext cx="6682724" cy="643071"/>
          </a:xfrm>
          <a:prstGeom prst="rect">
            <a:avLst/>
          </a:prstGeom>
        </p:spPr>
      </p:pic>
    </p:spTree>
    <p:extLst>
      <p:ext uri="{BB962C8B-B14F-4D97-AF65-F5344CB8AC3E}">
        <p14:creationId xmlns:p14="http://schemas.microsoft.com/office/powerpoint/2010/main" val="3416617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34</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Thermal Comfort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Relation between Predicted Mean Value and Predicted Percentage of Dissatisfaction:</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 </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7" name="Picture 6">
            <a:extLst>
              <a:ext uri="{FF2B5EF4-FFF2-40B4-BE49-F238E27FC236}">
                <a16:creationId xmlns:a16="http://schemas.microsoft.com/office/drawing/2014/main" id="{CA5EF69C-1464-4606-8821-C4F5BB10393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637631" y="3403833"/>
            <a:ext cx="5105401" cy="3862086"/>
          </a:xfrm>
          <a:prstGeom prst="rect">
            <a:avLst/>
          </a:prstGeom>
        </p:spPr>
      </p:pic>
    </p:spTree>
    <p:extLst>
      <p:ext uri="{BB962C8B-B14F-4D97-AF65-F5344CB8AC3E}">
        <p14:creationId xmlns:p14="http://schemas.microsoft.com/office/powerpoint/2010/main" val="3513037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35</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Air Quality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Most common index of quality and pollution measurement. Gives a number that can give the severity of the pollution present. Singapore refers to it has Pollution Standards Index (PSI)</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3" name="Picture 2">
            <a:extLst>
              <a:ext uri="{FF2B5EF4-FFF2-40B4-BE49-F238E27FC236}">
                <a16:creationId xmlns:a16="http://schemas.microsoft.com/office/drawing/2014/main" id="{BBB71149-5C22-446C-8E2D-3555CC6ACEEA}"/>
              </a:ext>
            </a:extLst>
          </p:cNvPr>
          <p:cNvPicPr>
            <a:picLocks noChangeAspect="1"/>
          </p:cNvPicPr>
          <p:nvPr/>
        </p:nvPicPr>
        <p:blipFill>
          <a:blip r:embed="rId3"/>
          <a:stretch>
            <a:fillRect/>
          </a:stretch>
        </p:blipFill>
        <p:spPr>
          <a:xfrm>
            <a:off x="1356518" y="4558578"/>
            <a:ext cx="7439025" cy="1533525"/>
          </a:xfrm>
          <a:prstGeom prst="rect">
            <a:avLst/>
          </a:prstGeom>
        </p:spPr>
      </p:pic>
    </p:spTree>
    <p:extLst>
      <p:ext uri="{BB962C8B-B14F-4D97-AF65-F5344CB8AC3E}">
        <p14:creationId xmlns:p14="http://schemas.microsoft.com/office/powerpoint/2010/main" val="2422850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36</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Air Quality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graphicFrame>
        <p:nvGraphicFramePr>
          <p:cNvPr id="6" name="Table 5">
            <a:extLst>
              <a:ext uri="{FF2B5EF4-FFF2-40B4-BE49-F238E27FC236}">
                <a16:creationId xmlns:a16="http://schemas.microsoft.com/office/drawing/2014/main" id="{ECB0A582-8927-4B30-B109-C251FE2E0313}"/>
              </a:ext>
            </a:extLst>
          </p:cNvPr>
          <p:cNvGraphicFramePr>
            <a:graphicFrameLocks noGrp="1"/>
          </p:cNvGraphicFramePr>
          <p:nvPr>
            <p:extLst>
              <p:ext uri="{D42A27DB-BD31-4B8C-83A1-F6EECF244321}">
                <p14:modId xmlns:p14="http://schemas.microsoft.com/office/powerpoint/2010/main" val="119970057"/>
              </p:ext>
            </p:extLst>
          </p:nvPr>
        </p:nvGraphicFramePr>
        <p:xfrm>
          <a:off x="727024" y="2502694"/>
          <a:ext cx="8538687" cy="4070347"/>
        </p:xfrm>
        <a:graphic>
          <a:graphicData uri="http://schemas.openxmlformats.org/drawingml/2006/table">
            <a:tbl>
              <a:tblPr/>
              <a:tblGrid>
                <a:gridCol w="1288164">
                  <a:extLst>
                    <a:ext uri="{9D8B030D-6E8A-4147-A177-3AD203B41FA5}">
                      <a16:colId xmlns:a16="http://schemas.microsoft.com/office/drawing/2014/main" val="4792455"/>
                    </a:ext>
                  </a:extLst>
                </a:gridCol>
                <a:gridCol w="1288164">
                  <a:extLst>
                    <a:ext uri="{9D8B030D-6E8A-4147-A177-3AD203B41FA5}">
                      <a16:colId xmlns:a16="http://schemas.microsoft.com/office/drawing/2014/main" val="1910237242"/>
                    </a:ext>
                  </a:extLst>
                </a:gridCol>
                <a:gridCol w="1288164">
                  <a:extLst>
                    <a:ext uri="{9D8B030D-6E8A-4147-A177-3AD203B41FA5}">
                      <a16:colId xmlns:a16="http://schemas.microsoft.com/office/drawing/2014/main" val="3440582383"/>
                    </a:ext>
                  </a:extLst>
                </a:gridCol>
                <a:gridCol w="1288164">
                  <a:extLst>
                    <a:ext uri="{9D8B030D-6E8A-4147-A177-3AD203B41FA5}">
                      <a16:colId xmlns:a16="http://schemas.microsoft.com/office/drawing/2014/main" val="951404851"/>
                    </a:ext>
                  </a:extLst>
                </a:gridCol>
                <a:gridCol w="1288164">
                  <a:extLst>
                    <a:ext uri="{9D8B030D-6E8A-4147-A177-3AD203B41FA5}">
                      <a16:colId xmlns:a16="http://schemas.microsoft.com/office/drawing/2014/main" val="1444458026"/>
                    </a:ext>
                  </a:extLst>
                </a:gridCol>
                <a:gridCol w="809703">
                  <a:extLst>
                    <a:ext uri="{9D8B030D-6E8A-4147-A177-3AD203B41FA5}">
                      <a16:colId xmlns:a16="http://schemas.microsoft.com/office/drawing/2014/main" val="915819807"/>
                    </a:ext>
                  </a:extLst>
                </a:gridCol>
                <a:gridCol w="1288164">
                  <a:extLst>
                    <a:ext uri="{9D8B030D-6E8A-4147-A177-3AD203B41FA5}">
                      <a16:colId xmlns:a16="http://schemas.microsoft.com/office/drawing/2014/main" val="1812064936"/>
                    </a:ext>
                  </a:extLst>
                </a:gridCol>
              </a:tblGrid>
              <a:tr h="523189">
                <a:tc>
                  <a:txBody>
                    <a:bodyPr/>
                    <a:lstStyle/>
                    <a:p>
                      <a:pPr algn="ctr" fontAlgn="ctr"/>
                      <a:r>
                        <a:rPr lang="en-IN" sz="1600" b="0" i="1" u="none" strike="noStrike">
                          <a:solidFill>
                            <a:srgbClr val="000000"/>
                          </a:solidFill>
                          <a:effectLst/>
                          <a:latin typeface="Bahnschrift SemiCondensed" panose="020B0502040204020203" pitchFamily="34" charset="0"/>
                        </a:rPr>
                        <a:t>O3(ppb)(8 - hr)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A2A9B1"/>
                      </a:solidFill>
                      <a:prstDash val="solid"/>
                      <a:round/>
                      <a:headEnd type="none" w="med" len="med"/>
                      <a:tailEnd type="none" w="med" len="med"/>
                    </a:lnB>
                  </a:tcPr>
                </a:tc>
                <a:tc>
                  <a:txBody>
                    <a:bodyPr/>
                    <a:lstStyle/>
                    <a:p>
                      <a:pPr algn="ctr" fontAlgn="ctr"/>
                      <a:r>
                        <a:rPr lang="en-IN" sz="1600" b="0" i="1" u="none" strike="noStrike">
                          <a:solidFill>
                            <a:srgbClr val="000000"/>
                          </a:solidFill>
                          <a:effectLst/>
                          <a:latin typeface="Bahnschrift SemiCondensed" panose="020B0502040204020203" pitchFamily="34" charset="0"/>
                        </a:rPr>
                        <a:t>O3(ppb)(1 - hr)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A2A9B1"/>
                      </a:solidFill>
                      <a:prstDash val="solid"/>
                      <a:round/>
                      <a:headEnd type="none" w="med" len="med"/>
                      <a:tailEnd type="none" w="med" len="med"/>
                    </a:lnB>
                  </a:tcPr>
                </a:tc>
                <a:tc>
                  <a:txBody>
                    <a:bodyPr/>
                    <a:lstStyle/>
                    <a:p>
                      <a:pPr algn="ctr" fontAlgn="ctr"/>
                      <a:r>
                        <a:rPr lang="en-IN" sz="1600" b="0" i="1" u="none" strike="noStrike">
                          <a:solidFill>
                            <a:srgbClr val="000000"/>
                          </a:solidFill>
                          <a:effectLst/>
                          <a:latin typeface="Bahnschrift SemiCondensed" panose="020B0502040204020203" pitchFamily="34" charset="0"/>
                        </a:rPr>
                        <a:t>PM2:5(µg=m3)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A2A9B1"/>
                      </a:solidFill>
                      <a:prstDash val="solid"/>
                      <a:round/>
                      <a:headEnd type="none" w="med" len="med"/>
                      <a:tailEnd type="none" w="med" len="med"/>
                    </a:lnB>
                  </a:tcPr>
                </a:tc>
                <a:tc>
                  <a:txBody>
                    <a:bodyPr/>
                    <a:lstStyle/>
                    <a:p>
                      <a:pPr algn="ctr" fontAlgn="ctr"/>
                      <a:r>
                        <a:rPr lang="en-IN" sz="1600" b="0" i="1" u="none" strike="noStrike">
                          <a:solidFill>
                            <a:srgbClr val="000000"/>
                          </a:solidFill>
                          <a:effectLst/>
                          <a:latin typeface="Bahnschrift SemiCondensed" panose="020B0502040204020203" pitchFamily="34" charset="0"/>
                        </a:rPr>
                        <a:t>PM10(µg=m3)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A2A9B1"/>
                      </a:solidFill>
                      <a:prstDash val="solid"/>
                      <a:round/>
                      <a:headEnd type="none" w="med" len="med"/>
                      <a:tailEnd type="none" w="med" len="med"/>
                    </a:lnB>
                  </a:tcPr>
                </a:tc>
                <a:tc>
                  <a:txBody>
                    <a:bodyPr/>
                    <a:lstStyle/>
                    <a:p>
                      <a:pPr algn="ctr" fontAlgn="ctr"/>
                      <a:r>
                        <a:rPr lang="en-IN" sz="1600" b="0" i="1" u="none" strike="noStrike">
                          <a:solidFill>
                            <a:srgbClr val="000000"/>
                          </a:solidFill>
                          <a:effectLst/>
                          <a:latin typeface="Bahnschrift SemiCondensed" panose="020B0502040204020203" pitchFamily="34" charset="0"/>
                        </a:rPr>
                        <a:t>CO(ppm)</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A2A9B1"/>
                      </a:solidFill>
                      <a:prstDash val="solid"/>
                      <a:round/>
                      <a:headEnd type="none" w="med" len="med"/>
                      <a:tailEnd type="none" w="med" len="med"/>
                    </a:lnB>
                  </a:tcPr>
                </a:tc>
                <a:tc>
                  <a:txBody>
                    <a:bodyPr/>
                    <a:lstStyle/>
                    <a:p>
                      <a:pPr algn="ctr" fontAlgn="ctr"/>
                      <a:r>
                        <a:rPr lang="en-IN" sz="1600" b="1" i="0" u="none" strike="noStrike">
                          <a:solidFill>
                            <a:srgbClr val="222222"/>
                          </a:solidFill>
                          <a:effectLst/>
                          <a:latin typeface="Bahnschrift SemiCondensed" panose="020B0502040204020203" pitchFamily="34" charset="0"/>
                        </a:rPr>
                        <a:t>AQI</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en-IN" sz="1600" b="1" i="0" u="none" strike="noStrike" dirty="0">
                          <a:solidFill>
                            <a:srgbClr val="222222"/>
                          </a:solidFill>
                          <a:effectLst/>
                          <a:latin typeface="Bahnschrift SemiCondensed" panose="020B0502040204020203" pitchFamily="34" charset="0"/>
                        </a:rPr>
                        <a:t>AQI</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23938479"/>
                  </a:ext>
                </a:extLst>
              </a:tr>
              <a:tr h="569695">
                <a:tc>
                  <a:txBody>
                    <a:bodyPr/>
                    <a:lstStyle/>
                    <a:p>
                      <a:pPr algn="ctr" fontAlgn="ctr"/>
                      <a:r>
                        <a:rPr lang="en-IN" sz="1600" b="0" i="0" u="none" strike="noStrike">
                          <a:solidFill>
                            <a:srgbClr val="222222"/>
                          </a:solidFill>
                          <a:effectLst/>
                          <a:latin typeface="Bahnschrift SemiCondensed" panose="020B0502040204020203" pitchFamily="34" charset="0"/>
                        </a:rPr>
                        <a:t>C</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 C</a:t>
                      </a:r>
                      <a:r>
                        <a:rPr lang="en-IN" sz="1600" b="0" i="0" u="none" strike="noStrike" baseline="-25000">
                          <a:solidFill>
                            <a:srgbClr val="222222"/>
                          </a:solidFill>
                          <a:effectLst/>
                          <a:latin typeface="Bahnschrift SemiCondensed" panose="020B0502040204020203" pitchFamily="34" charset="0"/>
                        </a:rPr>
                        <a:t>high</a:t>
                      </a:r>
                      <a:r>
                        <a:rPr lang="en-IN" sz="1600" b="0" i="0" u="none" strike="noStrike">
                          <a:solidFill>
                            <a:srgbClr val="222222"/>
                          </a:solidFill>
                          <a:effectLst/>
                          <a:latin typeface="Bahnschrift SemiCondensed" panose="020B0502040204020203" pitchFamily="34" charset="0"/>
                        </a:rPr>
                        <a:t> (avg)</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0" i="0" u="none" strike="noStrike">
                          <a:solidFill>
                            <a:srgbClr val="222222"/>
                          </a:solidFill>
                          <a:effectLst/>
                          <a:latin typeface="Bahnschrift SemiCondensed" panose="020B0502040204020203" pitchFamily="34" charset="0"/>
                        </a:rPr>
                        <a:t>C</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 C</a:t>
                      </a:r>
                      <a:r>
                        <a:rPr lang="en-IN" sz="1600" b="0" i="0" u="none" strike="noStrike" baseline="-25000">
                          <a:solidFill>
                            <a:srgbClr val="222222"/>
                          </a:solidFill>
                          <a:effectLst/>
                          <a:latin typeface="Bahnschrift SemiCondensed" panose="020B0502040204020203" pitchFamily="34" charset="0"/>
                        </a:rPr>
                        <a:t>high</a:t>
                      </a:r>
                      <a:r>
                        <a:rPr lang="en-IN" sz="1600" b="0" i="0" u="none" strike="noStrike">
                          <a:solidFill>
                            <a:srgbClr val="222222"/>
                          </a:solidFill>
                          <a:effectLst/>
                          <a:latin typeface="Bahnschrift SemiCondensed" panose="020B0502040204020203" pitchFamily="34" charset="0"/>
                        </a:rPr>
                        <a:t> (avg)</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0" i="0" u="none" strike="noStrike">
                          <a:solidFill>
                            <a:srgbClr val="222222"/>
                          </a:solidFill>
                          <a:effectLst/>
                          <a:latin typeface="Bahnschrift SemiCondensed" panose="020B0502040204020203" pitchFamily="34" charset="0"/>
                        </a:rPr>
                        <a:t>C</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C</a:t>
                      </a:r>
                      <a:r>
                        <a:rPr lang="en-IN" sz="1600" b="0" i="0" u="none" strike="noStrike" baseline="-25000">
                          <a:solidFill>
                            <a:srgbClr val="222222"/>
                          </a:solidFill>
                          <a:effectLst/>
                          <a:latin typeface="Bahnschrift SemiCondensed" panose="020B0502040204020203" pitchFamily="34" charset="0"/>
                        </a:rPr>
                        <a:t>high</a:t>
                      </a:r>
                      <a:r>
                        <a:rPr lang="en-IN" sz="1600" b="0" i="0" u="none" strike="noStrike">
                          <a:solidFill>
                            <a:srgbClr val="222222"/>
                          </a:solidFill>
                          <a:effectLst/>
                          <a:latin typeface="Bahnschrift SemiCondensed" panose="020B0502040204020203" pitchFamily="34" charset="0"/>
                        </a:rPr>
                        <a:t> (avg)</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0" i="0" u="none" strike="noStrike">
                          <a:solidFill>
                            <a:srgbClr val="222222"/>
                          </a:solidFill>
                          <a:effectLst/>
                          <a:latin typeface="Bahnschrift SemiCondensed" panose="020B0502040204020203" pitchFamily="34" charset="0"/>
                        </a:rPr>
                        <a:t>C</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 C</a:t>
                      </a:r>
                      <a:r>
                        <a:rPr lang="en-IN" sz="1600" b="0" i="0" u="none" strike="noStrike" baseline="-25000">
                          <a:solidFill>
                            <a:srgbClr val="222222"/>
                          </a:solidFill>
                          <a:effectLst/>
                          <a:latin typeface="Bahnschrift SemiCondensed" panose="020B0502040204020203" pitchFamily="34" charset="0"/>
                        </a:rPr>
                        <a:t>high</a:t>
                      </a:r>
                      <a:r>
                        <a:rPr lang="en-IN" sz="1600" b="0" i="0" u="none" strike="noStrike">
                          <a:solidFill>
                            <a:srgbClr val="222222"/>
                          </a:solidFill>
                          <a:effectLst/>
                          <a:latin typeface="Bahnschrift SemiCondensed" panose="020B0502040204020203" pitchFamily="34" charset="0"/>
                        </a:rPr>
                        <a:t> (avg)</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0" i="0" u="none" strike="noStrike">
                          <a:solidFill>
                            <a:srgbClr val="222222"/>
                          </a:solidFill>
                          <a:effectLst/>
                          <a:latin typeface="Bahnschrift SemiCondensed" panose="020B0502040204020203" pitchFamily="34" charset="0"/>
                        </a:rPr>
                        <a:t>C</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 C</a:t>
                      </a:r>
                      <a:r>
                        <a:rPr lang="en-IN" sz="1600" b="0" i="0" u="none" strike="noStrike" baseline="-25000">
                          <a:solidFill>
                            <a:srgbClr val="222222"/>
                          </a:solidFill>
                          <a:effectLst/>
                          <a:latin typeface="Bahnschrift SemiCondensed" panose="020B0502040204020203" pitchFamily="34" charset="0"/>
                        </a:rPr>
                        <a:t>high</a:t>
                      </a:r>
                      <a:r>
                        <a:rPr lang="en-IN" sz="1600" b="0" i="0" u="none" strike="noStrike">
                          <a:solidFill>
                            <a:srgbClr val="222222"/>
                          </a:solidFill>
                          <a:effectLst/>
                          <a:latin typeface="Bahnschrift SemiCondensed" panose="020B0502040204020203" pitchFamily="34" charset="0"/>
                        </a:rPr>
                        <a:t> (avg)</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0" i="0" u="none" strike="noStrike">
                          <a:solidFill>
                            <a:srgbClr val="222222"/>
                          </a:solidFill>
                          <a:effectLst/>
                          <a:latin typeface="Bahnschrift SemiCondensed" panose="020B0502040204020203" pitchFamily="34" charset="0"/>
                        </a:rPr>
                        <a:t>I</a:t>
                      </a:r>
                      <a:r>
                        <a:rPr lang="en-IN" sz="1600" b="0" i="0" u="none" strike="noStrike" baseline="-25000">
                          <a:solidFill>
                            <a:srgbClr val="222222"/>
                          </a:solidFill>
                          <a:effectLst/>
                          <a:latin typeface="Bahnschrift SemiCondensed" panose="020B0502040204020203" pitchFamily="34" charset="0"/>
                        </a:rPr>
                        <a:t>low</a:t>
                      </a:r>
                      <a:r>
                        <a:rPr lang="en-IN" sz="1600" b="0" i="0" u="none" strike="noStrike">
                          <a:solidFill>
                            <a:srgbClr val="222222"/>
                          </a:solidFill>
                          <a:effectLst/>
                          <a:latin typeface="Bahnschrift SemiCondensed" panose="020B0502040204020203" pitchFamily="34" charset="0"/>
                        </a:rPr>
                        <a:t> - I</a:t>
                      </a:r>
                      <a:r>
                        <a:rPr lang="en-IN" sz="1600" b="0" i="0" u="none" strike="noStrike" baseline="-25000">
                          <a:solidFill>
                            <a:srgbClr val="222222"/>
                          </a:solidFill>
                          <a:effectLst/>
                          <a:latin typeface="Bahnschrift SemiCondensed" panose="020B0502040204020203" pitchFamily="34" charset="0"/>
                        </a:rPr>
                        <a:t>high</a:t>
                      </a:r>
                      <a:endParaRPr lang="en-IN" sz="1600" b="0" i="0" u="none" strike="noStrike">
                        <a:solidFill>
                          <a:srgbClr val="222222"/>
                        </a:solidFill>
                        <a:effectLst/>
                        <a:latin typeface="Bahnschrift SemiCondensed" panose="020B0502040204020203" pitchFamily="34" charset="0"/>
                      </a:endParaRP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9FA"/>
                    </a:solidFill>
                  </a:tcPr>
                </a:tc>
                <a:tc>
                  <a:txBody>
                    <a:bodyPr/>
                    <a:lstStyle/>
                    <a:p>
                      <a:pPr algn="ctr" fontAlgn="ctr"/>
                      <a:r>
                        <a:rPr lang="en-IN" sz="1600" b="1" i="0" u="none" strike="noStrike" dirty="0">
                          <a:solidFill>
                            <a:srgbClr val="222222"/>
                          </a:solidFill>
                          <a:effectLst/>
                          <a:latin typeface="Bahnschrift SemiCondensed" panose="020B0502040204020203" pitchFamily="34" charset="0"/>
                        </a:rPr>
                        <a:t>Category</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8503915"/>
                  </a:ext>
                </a:extLst>
              </a:tr>
              <a:tr h="406925">
                <a:tc>
                  <a:txBody>
                    <a:bodyPr/>
                    <a:lstStyle/>
                    <a:p>
                      <a:pPr algn="ctr" fontAlgn="ctr"/>
                      <a:r>
                        <a:rPr lang="en-IN" sz="1800" b="0" i="0" u="none" strike="noStrike">
                          <a:solidFill>
                            <a:srgbClr val="000000"/>
                          </a:solidFill>
                          <a:effectLst/>
                          <a:latin typeface="Bahnschrift SemiCondensed" panose="020B0502040204020203" pitchFamily="34" charset="0"/>
                        </a:rPr>
                        <a:t>0-54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0.0-12.0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0-54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0.0-4.4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0-50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222222"/>
                          </a:solidFill>
                          <a:effectLst/>
                          <a:latin typeface="Bahnschrift SemiCondensed" panose="020B0502040204020203" pitchFamily="34" charset="0"/>
                        </a:rPr>
                        <a:t>Good</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00E400"/>
                    </a:solidFill>
                  </a:tcPr>
                </a:tc>
                <a:extLst>
                  <a:ext uri="{0D108BD9-81ED-4DB2-BD59-A6C34878D82A}">
                    <a16:rowId xmlns:a16="http://schemas.microsoft.com/office/drawing/2014/main" val="3874494237"/>
                  </a:ext>
                </a:extLst>
              </a:tr>
              <a:tr h="406925">
                <a:tc>
                  <a:txBody>
                    <a:bodyPr/>
                    <a:lstStyle/>
                    <a:p>
                      <a:pPr algn="ctr" fontAlgn="ctr"/>
                      <a:r>
                        <a:rPr lang="en-IN" sz="1800" b="0" i="0" u="none" strike="noStrike">
                          <a:solidFill>
                            <a:srgbClr val="000000"/>
                          </a:solidFill>
                          <a:effectLst/>
                          <a:latin typeface="Bahnschrift SemiCondensed" panose="020B0502040204020203" pitchFamily="34" charset="0"/>
                        </a:rPr>
                        <a:t>55-70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12.1-35.4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55-154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4.5-9.4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51-100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222222"/>
                          </a:solidFill>
                          <a:effectLst/>
                          <a:latin typeface="Bahnschrift SemiCondensed" panose="020B0502040204020203" pitchFamily="34" charset="0"/>
                        </a:rPr>
                        <a:t>Moderate</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FFF00"/>
                    </a:solidFill>
                  </a:tcPr>
                </a:tc>
                <a:extLst>
                  <a:ext uri="{0D108BD9-81ED-4DB2-BD59-A6C34878D82A}">
                    <a16:rowId xmlns:a16="http://schemas.microsoft.com/office/drawing/2014/main" val="783932333"/>
                  </a:ext>
                </a:extLst>
              </a:tr>
              <a:tr h="255781">
                <a:tc>
                  <a:txBody>
                    <a:bodyPr/>
                    <a:lstStyle/>
                    <a:p>
                      <a:pPr algn="ctr" fontAlgn="ctr"/>
                      <a:r>
                        <a:rPr lang="en-IN" sz="1800" b="0" i="0" u="none" strike="noStrike">
                          <a:solidFill>
                            <a:srgbClr val="000000"/>
                          </a:solidFill>
                          <a:effectLst/>
                          <a:latin typeface="Bahnschrift SemiCondensed" panose="020B0502040204020203" pitchFamily="34" charset="0"/>
                        </a:rPr>
                        <a:t>71-85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125-164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35.5-55.4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155-254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9.5-12.4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101-150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800" b="0" i="0" u="none" strike="noStrike">
                          <a:solidFill>
                            <a:srgbClr val="FFFFFF"/>
                          </a:solidFill>
                          <a:effectLst/>
                          <a:latin typeface="Bahnschrift SemiCondensed" panose="020B0502040204020203" pitchFamily="34" charset="0"/>
                        </a:rPr>
                        <a:t>Unhealthy</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F0000"/>
                    </a:solidFill>
                  </a:tcPr>
                </a:tc>
                <a:extLst>
                  <a:ext uri="{0D108BD9-81ED-4DB2-BD59-A6C34878D82A}">
                    <a16:rowId xmlns:a16="http://schemas.microsoft.com/office/drawing/2014/main" val="1550577369"/>
                  </a:ext>
                </a:extLst>
              </a:tr>
              <a:tr h="290661">
                <a:tc>
                  <a:txBody>
                    <a:bodyPr/>
                    <a:lstStyle/>
                    <a:p>
                      <a:pPr algn="ctr" fontAlgn="ctr"/>
                      <a:r>
                        <a:rPr lang="en-IN" sz="1800" b="0" i="0" u="none" strike="noStrike">
                          <a:solidFill>
                            <a:srgbClr val="000000"/>
                          </a:solidFill>
                          <a:effectLst/>
                          <a:latin typeface="Bahnschrift SemiCondensed" panose="020B0502040204020203" pitchFamily="34" charset="0"/>
                        </a:rPr>
                        <a:t>86-105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165-204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55.5-150.4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255-354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12.5-15.4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151-200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110883839"/>
                  </a:ext>
                </a:extLst>
              </a:tr>
              <a:tr h="267407">
                <a:tc>
                  <a:txBody>
                    <a:bodyPr/>
                    <a:lstStyle/>
                    <a:p>
                      <a:pPr algn="ctr" fontAlgn="ctr"/>
                      <a:r>
                        <a:rPr lang="en-IN" sz="1800" b="0" i="0" u="none" strike="noStrike">
                          <a:solidFill>
                            <a:srgbClr val="000000"/>
                          </a:solidFill>
                          <a:effectLst/>
                          <a:latin typeface="Bahnschrift SemiCondensed" panose="020B0502040204020203" pitchFamily="34" charset="0"/>
                        </a:rPr>
                        <a:t>106-200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205-404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150.5-250.4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355-424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15.5-30.4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201-300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FFFFFF"/>
                          </a:solidFill>
                          <a:effectLst/>
                          <a:latin typeface="Bahnschrift SemiCondensed" panose="020B0502040204020203" pitchFamily="34" charset="0"/>
                        </a:rPr>
                        <a:t>Very Unhealthy</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99004C"/>
                    </a:solidFill>
                  </a:tcPr>
                </a:tc>
                <a:extLst>
                  <a:ext uri="{0D108BD9-81ED-4DB2-BD59-A6C34878D82A}">
                    <a16:rowId xmlns:a16="http://schemas.microsoft.com/office/drawing/2014/main" val="4048900152"/>
                  </a:ext>
                </a:extLst>
              </a:tr>
              <a:tr h="511563">
                <a:tc>
                  <a:txBody>
                    <a:bodyPr/>
                    <a:lstStyle/>
                    <a:p>
                      <a:pPr algn="ctr" fontAlgn="ctr"/>
                      <a:r>
                        <a:rPr lang="en-IN" sz="1800" b="0" i="0" u="none" strike="noStrike">
                          <a:solidFill>
                            <a:srgbClr val="000000"/>
                          </a:solidFill>
                          <a:effectLst/>
                          <a:latin typeface="Bahnschrift SemiCondensed" panose="020B0502040204020203"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405-504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250.5-350.4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425-504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30.5-40.4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301-400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A2A9B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800" b="0" i="0" u="none" strike="noStrike">
                          <a:solidFill>
                            <a:srgbClr val="FFFFFF"/>
                          </a:solidFill>
                          <a:effectLst/>
                          <a:latin typeface="Bahnschrift SemiCondensed" panose="020B0502040204020203" pitchFamily="34" charset="0"/>
                        </a:rPr>
                        <a:t>Hazardous</a:t>
                      </a:r>
                    </a:p>
                  </a:txBody>
                  <a:tcPr marL="7620" marR="7620" marT="7620"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7E0023"/>
                    </a:solidFill>
                  </a:tcPr>
                </a:tc>
                <a:extLst>
                  <a:ext uri="{0D108BD9-81ED-4DB2-BD59-A6C34878D82A}">
                    <a16:rowId xmlns:a16="http://schemas.microsoft.com/office/drawing/2014/main" val="1853784350"/>
                  </a:ext>
                </a:extLst>
              </a:tr>
              <a:tr h="523189">
                <a:tc>
                  <a:txBody>
                    <a:bodyPr/>
                    <a:lstStyle/>
                    <a:p>
                      <a:pPr algn="ctr" fontAlgn="ctr"/>
                      <a:r>
                        <a:rPr lang="en-IN" sz="1800" b="0" i="0" u="none" strike="noStrike">
                          <a:solidFill>
                            <a:srgbClr val="000000"/>
                          </a:solidFill>
                          <a:effectLst/>
                          <a:latin typeface="Bahnschrift SemiCondensed" panose="020B0502040204020203"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505-604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350.5-500.4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505-604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Bahnschrift SemiCondensed" panose="020B0502040204020203" pitchFamily="34" charset="0"/>
                        </a:rPr>
                        <a:t>40.5-50.4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effectLst/>
                          <a:latin typeface="Bahnschrift SemiCondensed" panose="020B0502040204020203" pitchFamily="34" charset="0"/>
                        </a:rPr>
                        <a:t>401-500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1340482776"/>
                  </a:ext>
                </a:extLst>
              </a:tr>
            </a:tbl>
          </a:graphicData>
        </a:graphic>
      </p:graphicFrame>
      <p:sp>
        <p:nvSpPr>
          <p:cNvPr id="2" name="Rectangle 1">
            <a:extLst>
              <a:ext uri="{FF2B5EF4-FFF2-40B4-BE49-F238E27FC236}">
                <a16:creationId xmlns:a16="http://schemas.microsoft.com/office/drawing/2014/main" id="{82AE0705-41E8-4441-9B27-397D89142FF8}"/>
              </a:ext>
            </a:extLst>
          </p:cNvPr>
          <p:cNvSpPr/>
          <p:nvPr/>
        </p:nvSpPr>
        <p:spPr>
          <a:xfrm>
            <a:off x="575943" y="6767428"/>
            <a:ext cx="6114360" cy="461665"/>
          </a:xfrm>
          <a:prstGeom prst="rect">
            <a:avLst/>
          </a:prstGeom>
        </p:spPr>
        <p:txBody>
          <a:bodyPr wrap="square">
            <a:spAutoFit/>
          </a:bodyPr>
          <a:lstStyle/>
          <a:p>
            <a:r>
              <a:rPr lang="en-US" sz="1200" dirty="0">
                <a:latin typeface="Bahnschrift SemiCondensed" panose="020B0502040204020203" pitchFamily="34" charset="0"/>
              </a:rPr>
              <a:t>ANSI ASHRAE. </a:t>
            </a:r>
            <a:r>
              <a:rPr lang="en-US" sz="1200" dirty="0" err="1">
                <a:latin typeface="Bahnschrift SemiCondensed" panose="020B0502040204020203" pitchFamily="34" charset="0"/>
              </a:rPr>
              <a:t>Ashrae</a:t>
            </a:r>
            <a:r>
              <a:rPr lang="en-US" sz="1200" dirty="0">
                <a:latin typeface="Bahnschrift SemiCondensed" panose="020B0502040204020203" pitchFamily="34" charset="0"/>
              </a:rPr>
              <a:t>/</a:t>
            </a:r>
            <a:r>
              <a:rPr lang="en-US" sz="1200" dirty="0" err="1">
                <a:latin typeface="Bahnschrift SemiCondensed" panose="020B0502040204020203" pitchFamily="34" charset="0"/>
              </a:rPr>
              <a:t>ies</a:t>
            </a:r>
            <a:r>
              <a:rPr lang="en-US" sz="1200" dirty="0">
                <a:latin typeface="Bahnschrift SemiCondensed" panose="020B0502040204020203" pitchFamily="34" charset="0"/>
              </a:rPr>
              <a:t> standard 55-2013, thermal environmental conditions for human occupancy. American Society of Heating, Air-Conditioning and Refrigeration Engineers, Inc, Atlanta, 2013.</a:t>
            </a:r>
            <a:endParaRPr lang="en-IN" sz="1200" dirty="0">
              <a:latin typeface="Bahnschrift SemiCondensed" panose="020B0502040204020203" pitchFamily="34" charset="0"/>
            </a:endParaRPr>
          </a:p>
        </p:txBody>
      </p:sp>
    </p:spTree>
    <p:extLst>
      <p:ext uri="{BB962C8B-B14F-4D97-AF65-F5344CB8AC3E}">
        <p14:creationId xmlns:p14="http://schemas.microsoft.com/office/powerpoint/2010/main" val="2448671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EE6000"/>
                </a:solidFill>
                <a:effectLst/>
                <a:uLnTx/>
                <a:uFillTx/>
                <a:latin typeface="Bahnschrift SemiCondensed" panose="020B0502040204020203" pitchFamily="34" charset="0"/>
                <a:ea typeface="+mj-ea"/>
                <a:cs typeface="Frutiger LT 55 Roman"/>
              </a:rPr>
              <a:t>Indices of the Room</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37</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16616" y="1851239"/>
            <a:ext cx="9159504" cy="541467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Lighting Index:</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342900" indent="-342900">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Index based on standards of </a:t>
            </a:r>
            <a:r>
              <a:rPr lang="en-US" dirty="0">
                <a:latin typeface="Bahnschrift SemiCondensed" panose="020B0502040204020203" pitchFamily="34" charset="0"/>
              </a:rPr>
              <a:t>International Association of Light Designers.</a:t>
            </a:r>
          </a:p>
          <a:p>
            <a:pPr marL="342900" indent="-342900">
              <a:buFont typeface="Wingdings" panose="05000000000000000000" pitchFamily="2" charset="2"/>
              <a:buChar char="Ø"/>
            </a:pPr>
            <a:r>
              <a:rPr lang="en-US" dirty="0">
                <a:latin typeface="Bahnschrift SemiCondensed" panose="020B0502040204020203" pitchFamily="34" charset="0"/>
              </a:rPr>
              <a:t>Recommended level of lighting is 500 lux at work place, 300-400 surrounding it.</a:t>
            </a: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8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pc="-1" dirty="0">
                <a:solidFill>
                  <a:srgbClr val="000000"/>
                </a:solidFill>
                <a:uFill>
                  <a:solidFill>
                    <a:srgbClr val="FFFFFF"/>
                  </a:solidFill>
                </a:uFill>
                <a:latin typeface="Bahnschrift SemiCondensed" panose="020B0502040204020203" pitchFamily="34" charset="0"/>
              </a:rPr>
              <a:t>It ranges between 0 – 100 where 0 refers to compiles with the standards and 100 refers to either it is too dark or too bright.</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2" name="Picture 1">
            <a:extLst>
              <a:ext uri="{FF2B5EF4-FFF2-40B4-BE49-F238E27FC236}">
                <a16:creationId xmlns:a16="http://schemas.microsoft.com/office/drawing/2014/main" id="{8017BA55-1290-4C74-AE1B-884F05AF1B1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2613818" y="3950494"/>
            <a:ext cx="5686425" cy="937574"/>
          </a:xfrm>
          <a:prstGeom prst="rect">
            <a:avLst/>
          </a:prstGeom>
        </p:spPr>
      </p:pic>
    </p:spTree>
    <p:extLst>
      <p:ext uri="{BB962C8B-B14F-4D97-AF65-F5344CB8AC3E}">
        <p14:creationId xmlns:p14="http://schemas.microsoft.com/office/powerpoint/2010/main" val="2144059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38</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866231" y="6573852"/>
            <a:ext cx="4419600" cy="59766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000" spc="-1" dirty="0">
                <a:solidFill>
                  <a:srgbClr val="000000"/>
                </a:solidFill>
                <a:uFill>
                  <a:solidFill>
                    <a:srgbClr val="FFFFFF"/>
                  </a:solidFill>
                </a:uFill>
                <a:latin typeface="Bahnschrift SemiCondensed" panose="020B0502040204020203" pitchFamily="34" charset="0"/>
              </a:rPr>
              <a:t>Sensor Array and Commercial Sensor used</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lang="en-GB" sz="2000" spc="-1" dirty="0">
              <a:solidFill>
                <a:srgbClr val="000000"/>
              </a:solidFill>
              <a:uFill>
                <a:solidFill>
                  <a:srgbClr val="FFFFFF"/>
                </a:solidFill>
              </a:uFill>
              <a:latin typeface="Bahnschrift SemiCondensed" panose="020B0502040204020203" pitchFamily="34" charset="0"/>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0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5" name="Picture 4">
            <a:extLst>
              <a:ext uri="{FF2B5EF4-FFF2-40B4-BE49-F238E27FC236}">
                <a16:creationId xmlns:a16="http://schemas.microsoft.com/office/drawing/2014/main" id="{691E1AAA-D257-4658-87DD-C09AACEF11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3897" y="1857026"/>
            <a:ext cx="2821134" cy="4560094"/>
          </a:xfrm>
          <a:prstGeom prst="rect">
            <a:avLst/>
          </a:prstGeom>
        </p:spPr>
      </p:pic>
      <p:pic>
        <p:nvPicPr>
          <p:cNvPr id="7" name="Picture 6">
            <a:extLst>
              <a:ext uri="{FF2B5EF4-FFF2-40B4-BE49-F238E27FC236}">
                <a16:creationId xmlns:a16="http://schemas.microsoft.com/office/drawing/2014/main" id="{B814FEC1-D214-422C-8956-780EF230F2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9478" y="1984601"/>
            <a:ext cx="3228708" cy="4304944"/>
          </a:xfrm>
          <a:prstGeom prst="rect">
            <a:avLst/>
          </a:prstGeom>
        </p:spPr>
      </p:pic>
    </p:spTree>
    <p:extLst>
      <p:ext uri="{BB962C8B-B14F-4D97-AF65-F5344CB8AC3E}">
        <p14:creationId xmlns:p14="http://schemas.microsoft.com/office/powerpoint/2010/main" val="960624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39</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875631" y="6622787"/>
            <a:ext cx="64008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Actual CO</a:t>
            </a:r>
            <a:r>
              <a:rPr kumimoji="0" lang="en-GB" sz="1800" b="0" i="0" u="none" strike="noStrike" kern="1200" cap="none" spc="-1" normalizeH="0" baseline="-2500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2</a:t>
            </a: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concentration  – Commercial vs Inhouse sensor array</a:t>
            </a: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32" y="1893094"/>
            <a:ext cx="9829799" cy="4680412"/>
          </a:xfrm>
          <a:prstGeom prst="rect">
            <a:avLst/>
          </a:prstGeom>
        </p:spPr>
      </p:pic>
    </p:spTree>
    <p:extLst>
      <p:ext uri="{BB962C8B-B14F-4D97-AF65-F5344CB8AC3E}">
        <p14:creationId xmlns:p14="http://schemas.microsoft.com/office/powerpoint/2010/main" val="2235077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4</a:t>
            </a:fld>
            <a:endParaRPr lang="en-SG" dirty="0">
              <a:solidFill>
                <a:schemeClr val="bg1"/>
              </a:solidFill>
              <a:latin typeface="Calibri" panose="020F0502020204030204" pitchFamily="34" charset="0"/>
            </a:endParaRPr>
          </a:p>
        </p:txBody>
      </p:sp>
      <p:sp>
        <p:nvSpPr>
          <p:cNvPr id="6" name="Title 1"/>
          <p:cNvSpPr txBox="1">
            <a:spLocks/>
          </p:cNvSpPr>
          <p:nvPr/>
        </p:nvSpPr>
        <p:spPr bwMode="auto">
          <a:xfrm>
            <a:off x="504031" y="970360"/>
            <a:ext cx="9372600" cy="597659"/>
          </a:xfrm>
          <a:prstGeom prst="rect">
            <a:avLst/>
          </a:prstGeom>
          <a:ln>
            <a:noFill/>
          </a:ln>
          <a:effectLst/>
          <a:scene3d>
            <a:camera prst="perspectiveFront"/>
            <a:lightRig rig="chilly" dir="t">
              <a:rot lat="0" lon="0" rev="18480000"/>
            </a:lightRig>
          </a:scene3d>
          <a:sp3d prstMaterial="clear"/>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8000"/>
                </a:solidFill>
                <a:latin typeface="Bahnschrift SemiCondensed" panose="020B0502040204020203" pitchFamily="34" charset="0"/>
                <a:cs typeface="Frutiger LT 55 Roman"/>
              </a:rPr>
              <a:t>Background</a:t>
            </a:r>
            <a:r>
              <a:rPr lang="en-US" sz="2400" cap="small" dirty="0">
                <a:solidFill>
                  <a:srgbClr val="008000"/>
                </a:solidFill>
                <a:latin typeface="Bahnschrift SemiCondensed" panose="020B0502040204020203" pitchFamily="34" charset="0"/>
                <a:cs typeface="Frutiger LT 55 Roman"/>
              </a:rPr>
              <a:t> and Motivation</a:t>
            </a:r>
          </a:p>
        </p:txBody>
      </p:sp>
      <p:sp>
        <p:nvSpPr>
          <p:cNvPr id="8" name="Rectangle 7"/>
          <p:cNvSpPr/>
          <p:nvPr/>
        </p:nvSpPr>
        <p:spPr>
          <a:xfrm>
            <a:off x="505835" y="1797899"/>
            <a:ext cx="9372600" cy="1751427"/>
          </a:xfrm>
          <a:prstGeom prst="rect">
            <a:avLst/>
          </a:prstGeom>
          <a:solidFill>
            <a:schemeClr val="bg1"/>
          </a:solidFill>
          <a:ln w="12700" cap="flat" cmpd="sng" algn="ctr">
            <a:noFill/>
            <a:prstDash val="solid"/>
          </a:ln>
          <a:effectLst>
            <a:softEdge rad="12700"/>
          </a:effectLst>
        </p:spPr>
        <p:txBody>
          <a:bodyPr wrap="square" anchor="ctr">
            <a:noAutofit/>
          </a:bodyPr>
          <a:lstStyle/>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r>
              <a:rPr lang="en-US" kern="0" dirty="0">
                <a:latin typeface="Bahnschrift SemiCondensed" panose="020B0502040204020203" pitchFamily="34" charset="0"/>
              </a:rPr>
              <a:t>Closed environments – more prone to pollution and reduced quality of environment.</a:t>
            </a:r>
          </a:p>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endParaRPr lang="en-US" sz="2800" kern="0" dirty="0">
              <a:latin typeface="Bahnschrift SemiCondensed" panose="020B0502040204020203" pitchFamily="34" charset="0"/>
            </a:endParaRPr>
          </a:p>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r>
              <a:rPr lang="en-US" kern="0" dirty="0">
                <a:latin typeface="Bahnschrift SemiCondensed" panose="020B0502040204020203" pitchFamily="34" charset="0"/>
              </a:rPr>
              <a:t>Three problems – Reduced quality of Environment, High Energy cost and less comfort</a:t>
            </a:r>
          </a:p>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endParaRPr lang="en-US" kern="0" dirty="0">
              <a:latin typeface="Bahnschrift SemiCondensed" panose="020B0502040204020203" pitchFamily="34" charset="0"/>
            </a:endParaRPr>
          </a:p>
          <a:p>
            <a:pPr marL="342900" marR="0" lvl="0" indent="-342900" algn="just" defTabSz="914400" eaLnBrk="1" fontAlgn="auto" latinLnBrk="0" hangingPunct="1">
              <a:lnSpc>
                <a:spcPct val="100000"/>
              </a:lnSpc>
              <a:spcBef>
                <a:spcPts val="0"/>
              </a:spcBef>
              <a:spcAft>
                <a:spcPts val="0"/>
              </a:spcAft>
              <a:buClrTx/>
              <a:buSzTx/>
              <a:buFont typeface="Arial" pitchFamily="34" charset="0"/>
              <a:buChar char="•"/>
              <a:tabLst/>
              <a:defRPr/>
            </a:pPr>
            <a:r>
              <a:rPr lang="en-US" kern="0" dirty="0">
                <a:latin typeface="Bahnschrift SemiCondensed" panose="020B0502040204020203" pitchFamily="34" charset="0"/>
              </a:rPr>
              <a:t>One Solution – Multi-agent assisted Indoor Environmental Quality</a:t>
            </a:r>
          </a:p>
        </p:txBody>
      </p:sp>
      <p:pic>
        <p:nvPicPr>
          <p:cNvPr id="9" name="Picture 2" descr="C:\Friends\Dr. Chinh\EEEIC_2018\For_GBIC\IEQ_Factors.png">
            <a:extLst>
              <a:ext uri="{FF2B5EF4-FFF2-40B4-BE49-F238E27FC236}">
                <a16:creationId xmlns:a16="http://schemas.microsoft.com/office/drawing/2014/main" id="{A8EAFD4C-D455-4D52-B757-E3A5C6DF5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682" y="4046863"/>
            <a:ext cx="3364697" cy="306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093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40</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940593" y="6646148"/>
            <a:ext cx="6270876"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buClr>
                <a:srgbClr val="000000"/>
              </a:buClr>
              <a:defRPr/>
            </a:pPr>
            <a:r>
              <a:rPr lang="en-GB" sz="1800" spc="-1" dirty="0">
                <a:solidFill>
                  <a:srgbClr val="000000"/>
                </a:solidFill>
                <a:uFill>
                  <a:solidFill>
                    <a:srgbClr val="FFFFFF"/>
                  </a:solidFill>
                </a:uFill>
                <a:latin typeface="Bahnschrift SemiCondensed" panose="020B0502040204020203" pitchFamily="34" charset="0"/>
              </a:rPr>
              <a:t>Actual CO concentration  – Commercial vs Inhouse sensor array</a:t>
            </a: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31" y="1776727"/>
            <a:ext cx="9677400" cy="4820139"/>
          </a:xfrm>
          <a:prstGeom prst="rect">
            <a:avLst/>
          </a:prstGeom>
        </p:spPr>
      </p:pic>
    </p:spTree>
    <p:extLst>
      <p:ext uri="{BB962C8B-B14F-4D97-AF65-F5344CB8AC3E}">
        <p14:creationId xmlns:p14="http://schemas.microsoft.com/office/powerpoint/2010/main" val="1045009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41</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1" y="1789772"/>
            <a:ext cx="9753600" cy="4805786"/>
          </a:xfrm>
          <a:prstGeom prst="rect">
            <a:avLst/>
          </a:prstGeom>
        </p:spPr>
      </p:pic>
      <p:sp>
        <p:nvSpPr>
          <p:cNvPr id="7" name="CustomShape 2">
            <a:extLst>
              <a:ext uri="{FF2B5EF4-FFF2-40B4-BE49-F238E27FC236}">
                <a16:creationId xmlns:a16="http://schemas.microsoft.com/office/drawing/2014/main" id="{58F77A1F-4959-403A-B61E-0BB20DCE2F5A}"/>
              </a:ext>
            </a:extLst>
          </p:cNvPr>
          <p:cNvSpPr/>
          <p:nvPr/>
        </p:nvSpPr>
        <p:spPr>
          <a:xfrm>
            <a:off x="1755712" y="6644839"/>
            <a:ext cx="6640638"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buClr>
                <a:srgbClr val="000000"/>
              </a:buClr>
              <a:defRPr/>
            </a:pPr>
            <a:r>
              <a:rPr lang="en-GB" sz="1800" spc="-1" dirty="0">
                <a:solidFill>
                  <a:srgbClr val="000000"/>
                </a:solidFill>
                <a:uFill>
                  <a:solidFill>
                    <a:srgbClr val="FFFFFF"/>
                  </a:solidFill>
                </a:uFill>
                <a:latin typeface="Bahnschrift SemiCondensed" panose="020B0502040204020203" pitchFamily="34" charset="0"/>
              </a:rPr>
              <a:t>Actual HCHO concentration  – Commercial vs Inhouse sensor array</a:t>
            </a:r>
          </a:p>
        </p:txBody>
      </p:sp>
    </p:spTree>
    <p:extLst>
      <p:ext uri="{BB962C8B-B14F-4D97-AF65-F5344CB8AC3E}">
        <p14:creationId xmlns:p14="http://schemas.microsoft.com/office/powerpoint/2010/main" val="2876760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42</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31" y="1813035"/>
            <a:ext cx="9601199" cy="4678174"/>
          </a:xfrm>
          <a:prstGeom prst="rect">
            <a:avLst/>
          </a:prstGeom>
        </p:spPr>
      </p:pic>
      <p:sp>
        <p:nvSpPr>
          <p:cNvPr id="7" name="CustomShape 2">
            <a:extLst>
              <a:ext uri="{FF2B5EF4-FFF2-40B4-BE49-F238E27FC236}">
                <a16:creationId xmlns:a16="http://schemas.microsoft.com/office/drawing/2014/main" id="{B87BC965-5E2E-44CC-AB73-807869BC10BA}"/>
              </a:ext>
            </a:extLst>
          </p:cNvPr>
          <p:cNvSpPr/>
          <p:nvPr/>
        </p:nvSpPr>
        <p:spPr>
          <a:xfrm>
            <a:off x="1940593" y="6620549"/>
            <a:ext cx="6270876"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buClr>
                <a:srgbClr val="000000"/>
              </a:buClr>
              <a:defRPr/>
            </a:pPr>
            <a:r>
              <a:rPr lang="en-GB" sz="1800" spc="-1" dirty="0">
                <a:solidFill>
                  <a:srgbClr val="000000"/>
                </a:solidFill>
                <a:uFill>
                  <a:solidFill>
                    <a:srgbClr val="FFFFFF"/>
                  </a:solidFill>
                </a:uFill>
                <a:latin typeface="Bahnschrift SemiCondensed" panose="020B0502040204020203" pitchFamily="34" charset="0"/>
              </a:rPr>
              <a:t>Actual O</a:t>
            </a:r>
            <a:r>
              <a:rPr lang="en-GB" sz="1800" spc="-1" baseline="-25000" dirty="0">
                <a:solidFill>
                  <a:srgbClr val="000000"/>
                </a:solidFill>
                <a:uFill>
                  <a:solidFill>
                    <a:srgbClr val="FFFFFF"/>
                  </a:solidFill>
                </a:uFill>
                <a:latin typeface="Bahnschrift SemiCondensed" panose="020B0502040204020203" pitchFamily="34" charset="0"/>
              </a:rPr>
              <a:t>3</a:t>
            </a:r>
            <a:r>
              <a:rPr lang="en-GB" sz="1800" spc="-1" dirty="0">
                <a:solidFill>
                  <a:srgbClr val="000000"/>
                </a:solidFill>
                <a:uFill>
                  <a:solidFill>
                    <a:srgbClr val="FFFFFF"/>
                  </a:solidFill>
                </a:uFill>
                <a:latin typeface="Bahnschrift SemiCondensed" panose="020B0502040204020203" pitchFamily="34" charset="0"/>
              </a:rPr>
              <a:t> concentration  – Commercial vs Inhouse sensor array</a:t>
            </a:r>
          </a:p>
        </p:txBody>
      </p:sp>
    </p:spTree>
    <p:extLst>
      <p:ext uri="{BB962C8B-B14F-4D97-AF65-F5344CB8AC3E}">
        <p14:creationId xmlns:p14="http://schemas.microsoft.com/office/powerpoint/2010/main" val="17769605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43</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837531" y="6671715"/>
            <a:ext cx="64770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buClr>
                <a:srgbClr val="000000"/>
              </a:buClr>
              <a:defRPr/>
            </a:pPr>
            <a:r>
              <a:rPr lang="en-GB" sz="1800" spc="-1" dirty="0">
                <a:solidFill>
                  <a:srgbClr val="000000"/>
                </a:solidFill>
                <a:uFill>
                  <a:solidFill>
                    <a:srgbClr val="FFFFFF"/>
                  </a:solidFill>
                </a:uFill>
                <a:latin typeface="Bahnschrift SemiCondensed" panose="020B0502040204020203" pitchFamily="34" charset="0"/>
              </a:rPr>
              <a:t>Actual PM10 concentration  – Commercial vs Inhouse sensor array</a:t>
            </a: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32" y="1893095"/>
            <a:ext cx="9829800" cy="4680757"/>
          </a:xfrm>
          <a:prstGeom prst="rect">
            <a:avLst/>
          </a:prstGeom>
        </p:spPr>
      </p:pic>
    </p:spTree>
    <p:extLst>
      <p:ext uri="{BB962C8B-B14F-4D97-AF65-F5344CB8AC3E}">
        <p14:creationId xmlns:p14="http://schemas.microsoft.com/office/powerpoint/2010/main" val="1037163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C00000"/>
                </a:solidFill>
                <a:effectLst/>
                <a:uLnTx/>
                <a:uFillTx/>
                <a:latin typeface="Bahnschrift SemiCondensed" panose="020B0502040204020203" pitchFamily="34" charset="0"/>
                <a:ea typeface="+mj-ea"/>
                <a:cs typeface="Frutiger LT 55 Roman"/>
              </a:rPr>
              <a:t>Sensor Array and Data Collection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44</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16" y="1789772"/>
            <a:ext cx="9536215" cy="4784080"/>
          </a:xfrm>
          <a:prstGeom prst="rect">
            <a:avLst/>
          </a:prstGeom>
        </p:spPr>
      </p:pic>
      <p:sp>
        <p:nvSpPr>
          <p:cNvPr id="7" name="CustomShape 2">
            <a:extLst>
              <a:ext uri="{FF2B5EF4-FFF2-40B4-BE49-F238E27FC236}">
                <a16:creationId xmlns:a16="http://schemas.microsoft.com/office/drawing/2014/main" id="{360F617A-A30A-496A-8CBF-F3E10A628CDE}"/>
              </a:ext>
            </a:extLst>
          </p:cNvPr>
          <p:cNvSpPr/>
          <p:nvPr/>
        </p:nvSpPr>
        <p:spPr>
          <a:xfrm>
            <a:off x="1666081" y="6671715"/>
            <a:ext cx="68199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buClr>
                <a:srgbClr val="000000"/>
              </a:buClr>
              <a:defRPr/>
            </a:pPr>
            <a:r>
              <a:rPr lang="en-GB" sz="1800" spc="-1" dirty="0">
                <a:solidFill>
                  <a:srgbClr val="000000"/>
                </a:solidFill>
                <a:uFill>
                  <a:solidFill>
                    <a:srgbClr val="FFFFFF"/>
                  </a:solidFill>
                </a:uFill>
                <a:latin typeface="Bahnschrift SemiCondensed" panose="020B0502040204020203" pitchFamily="34" charset="0"/>
              </a:rPr>
              <a:t>Actual PM2.5 concentration  – Commercial vs Inhouse sensor array</a:t>
            </a:r>
          </a:p>
        </p:txBody>
      </p:sp>
    </p:spTree>
    <p:extLst>
      <p:ext uri="{BB962C8B-B14F-4D97-AF65-F5344CB8AC3E}">
        <p14:creationId xmlns:p14="http://schemas.microsoft.com/office/powerpoint/2010/main" val="2696171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45</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3053267" y="6480548"/>
            <a:ext cx="38862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 GUI in Simulink for the IEQ system</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3" name="Picture 2">
            <a:extLst>
              <a:ext uri="{FF2B5EF4-FFF2-40B4-BE49-F238E27FC236}">
                <a16:creationId xmlns:a16="http://schemas.microsoft.com/office/drawing/2014/main" id="{16442558-4C0C-43A7-81A7-A4869AABE0C8}"/>
              </a:ext>
            </a:extLst>
          </p:cNvPr>
          <p:cNvPicPr>
            <a:picLocks noChangeAspect="1"/>
          </p:cNvPicPr>
          <p:nvPr/>
        </p:nvPicPr>
        <p:blipFill>
          <a:blip r:embed="rId3"/>
          <a:stretch>
            <a:fillRect/>
          </a:stretch>
        </p:blipFill>
        <p:spPr>
          <a:xfrm>
            <a:off x="29368" y="1664494"/>
            <a:ext cx="10122695" cy="4766773"/>
          </a:xfrm>
          <a:prstGeom prst="rect">
            <a:avLst/>
          </a:prstGeom>
        </p:spPr>
      </p:pic>
    </p:spTree>
    <p:extLst>
      <p:ext uri="{BB962C8B-B14F-4D97-AF65-F5344CB8AC3E}">
        <p14:creationId xmlns:p14="http://schemas.microsoft.com/office/powerpoint/2010/main" val="1890153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46</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002102" y="6586769"/>
            <a:ext cx="782151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Actual Temperature variation between Indoor and Outdoor in deg. C in FEC2 room</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5274" y="2192602"/>
            <a:ext cx="7821512" cy="4196292"/>
          </a:xfrm>
          <a:prstGeom prst="rect">
            <a:avLst/>
          </a:prstGeom>
        </p:spPr>
      </p:pic>
      <p:sp>
        <p:nvSpPr>
          <p:cNvPr id="2" name="Rectangle 1">
            <a:extLst>
              <a:ext uri="{FF2B5EF4-FFF2-40B4-BE49-F238E27FC236}">
                <a16:creationId xmlns:a16="http://schemas.microsoft.com/office/drawing/2014/main" id="{4A9E2164-9575-41B4-86F9-55D4FE3D0EE4}"/>
              </a:ext>
            </a:extLst>
          </p:cNvPr>
          <p:cNvSpPr/>
          <p:nvPr/>
        </p:nvSpPr>
        <p:spPr>
          <a:xfrm>
            <a:off x="1002102" y="1782406"/>
            <a:ext cx="2233817" cy="461665"/>
          </a:xfrm>
          <a:prstGeom prst="rect">
            <a:avLst/>
          </a:prstGeom>
        </p:spPr>
        <p:txBody>
          <a:bodyPr wrap="none">
            <a:spAutoFit/>
          </a:bodyPr>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Thermal Comfort </a:t>
            </a:r>
          </a:p>
        </p:txBody>
      </p:sp>
    </p:spTree>
    <p:extLst>
      <p:ext uri="{BB962C8B-B14F-4D97-AF65-F5344CB8AC3E}">
        <p14:creationId xmlns:p14="http://schemas.microsoft.com/office/powerpoint/2010/main" val="3725138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96277" y="1039165"/>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47</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770978" y="6526268"/>
            <a:ext cx="461010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Actual Humidity variation in the FEC2  room</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631" y="2004182"/>
            <a:ext cx="8129157" cy="4412755"/>
          </a:xfrm>
          <a:prstGeom prst="rect">
            <a:avLst/>
          </a:prstGeom>
        </p:spPr>
      </p:pic>
    </p:spTree>
    <p:extLst>
      <p:ext uri="{BB962C8B-B14F-4D97-AF65-F5344CB8AC3E}">
        <p14:creationId xmlns:p14="http://schemas.microsoft.com/office/powerpoint/2010/main" val="2366488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48</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770978" y="6633043"/>
            <a:ext cx="461010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Temperature variation in the room</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05" y="2024845"/>
            <a:ext cx="8494726" cy="4660577"/>
          </a:xfrm>
          <a:prstGeom prst="rect">
            <a:avLst/>
          </a:prstGeom>
        </p:spPr>
      </p:pic>
    </p:spTree>
    <p:extLst>
      <p:ext uri="{BB962C8B-B14F-4D97-AF65-F5344CB8AC3E}">
        <p14:creationId xmlns:p14="http://schemas.microsoft.com/office/powerpoint/2010/main" val="33467905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49</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094703" y="6527780"/>
            <a:ext cx="596265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Heat Gains in the room</a:t>
            </a:r>
          </a:p>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err="1">
                <a:ln>
                  <a:noFill/>
                </a:ln>
                <a:solidFill>
                  <a:srgbClr val="000000"/>
                </a:solidFill>
                <a:effectLst/>
                <a:uLnTx/>
                <a:uFill>
                  <a:solidFill>
                    <a:srgbClr val="FFFFFF"/>
                  </a:solidFill>
                </a:uFill>
                <a:latin typeface="Bahnschrift SemiCondensed" panose="020B0502040204020203" pitchFamily="34" charset="0"/>
                <a:ea typeface="+mn-ea"/>
                <a:cs typeface="+mn-cs"/>
              </a:rPr>
              <a:t>Qacmv</a:t>
            </a: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is calculate</a:t>
            </a:r>
            <a:r>
              <a:rPr lang="en-GB" sz="1800" spc="-1" dirty="0">
                <a:solidFill>
                  <a:srgbClr val="000000"/>
                </a:solidFill>
                <a:uFill>
                  <a:solidFill>
                    <a:srgbClr val="FFFFFF"/>
                  </a:solidFill>
                </a:uFill>
                <a:latin typeface="Bahnschrift SemiCondensed" panose="020B0502040204020203" pitchFamily="34" charset="0"/>
              </a:rPr>
              <a:t>d based on the cooling load calculation</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631" y="1765422"/>
            <a:ext cx="9677399" cy="4635998"/>
          </a:xfrm>
          <a:prstGeom prst="rect">
            <a:avLst/>
          </a:prstGeom>
        </p:spPr>
      </p:pic>
    </p:spTree>
    <p:extLst>
      <p:ext uri="{BB962C8B-B14F-4D97-AF65-F5344CB8AC3E}">
        <p14:creationId xmlns:p14="http://schemas.microsoft.com/office/powerpoint/2010/main" val="139422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208380"/>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5</a:t>
            </a:fld>
            <a:endParaRPr lang="en-SG" dirty="0">
              <a:solidFill>
                <a:schemeClr val="bg1"/>
              </a:solidFill>
              <a:latin typeface="Calibri" panose="020F0502020204030204" pitchFamily="34" charset="0"/>
            </a:endParaRPr>
          </a:p>
        </p:txBody>
      </p:sp>
      <p:sp>
        <p:nvSpPr>
          <p:cNvPr id="13" name="CustomShape 2"/>
          <p:cNvSpPr/>
          <p:nvPr/>
        </p:nvSpPr>
        <p:spPr>
          <a:xfrm>
            <a:off x="416616" y="2351451"/>
            <a:ext cx="9159504" cy="4914467"/>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US" sz="2000" spc="-1" dirty="0">
                <a:solidFill>
                  <a:srgbClr val="000000"/>
                </a:solidFill>
                <a:uFill>
                  <a:solidFill>
                    <a:srgbClr val="FFFFFF"/>
                  </a:solidFill>
                </a:uFill>
                <a:latin typeface="Bahnschrift SemiCondensed" panose="020B0502040204020203" pitchFamily="34" charset="0"/>
              </a:rPr>
              <a:t>“… air pollution is now the world’s largest single environmental health risk. Reducing air pollution could save millions of lives.”</a:t>
            </a:r>
          </a:p>
          <a:p>
            <a:pPr marL="2520" algn="just">
              <a:lnSpc>
                <a:spcPct val="100000"/>
              </a:lnSpc>
              <a:buClr>
                <a:srgbClr val="000000"/>
              </a:buClr>
            </a:pPr>
            <a:endParaRPr lang="en-US" sz="20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r>
              <a:rPr lang="en-US" sz="2000" spc="-1" dirty="0">
                <a:solidFill>
                  <a:srgbClr val="000000"/>
                </a:solidFill>
                <a:uFill>
                  <a:solidFill>
                    <a:srgbClr val="FFFFFF"/>
                  </a:solidFill>
                </a:uFill>
                <a:latin typeface="Bahnschrift SemiCondensed" panose="020B0502040204020203" pitchFamily="34" charset="0"/>
              </a:rPr>
              <a:t>“… a total of 3.3 million deaths linked to indoor air pollution and 2.6 million deaths related to outdoor air pollution” (in South-East Asia and Western Pacific Regions)</a:t>
            </a:r>
          </a:p>
          <a:p>
            <a:pPr marL="2520" algn="just">
              <a:buClr>
                <a:srgbClr val="000000"/>
              </a:buClr>
            </a:pPr>
            <a:endParaRPr lang="en-US" sz="2000" spc="-1" dirty="0">
              <a:solidFill>
                <a:srgbClr val="000000"/>
              </a:solidFill>
              <a:uFill>
                <a:solidFill>
                  <a:srgbClr val="FFFFFF"/>
                </a:solidFill>
              </a:uFill>
              <a:latin typeface="Bahnschrift SemiCondensed" panose="020B0502040204020203" pitchFamily="34" charset="0"/>
            </a:endParaRPr>
          </a:p>
          <a:p>
            <a:pPr marL="2520" defTabSz="1014126" eaLnBrk="1" fontAlgn="auto" hangingPunct="1">
              <a:spcBef>
                <a:spcPts val="0"/>
              </a:spcBef>
              <a:spcAft>
                <a:spcPts val="0"/>
              </a:spcAft>
              <a:buClr>
                <a:srgbClr val="000000"/>
              </a:buClr>
              <a:defRPr/>
            </a:pPr>
            <a:r>
              <a:rPr lang="en-US" kern="0" dirty="0">
                <a:solidFill>
                  <a:prstClr val="black"/>
                </a:solidFill>
                <a:latin typeface="Bahnschrift SemiBold SemiConden" panose="020B0502040204020203" pitchFamily="34" charset="0"/>
              </a:rPr>
              <a:t>Quartz India (November 6th, 2018)</a:t>
            </a:r>
          </a:p>
          <a:p>
            <a:pPr marL="2520" algn="just">
              <a:buClr>
                <a:srgbClr val="000000"/>
              </a:buClr>
            </a:pPr>
            <a:endParaRPr lang="en-US" sz="2000" spc="-1" dirty="0">
              <a:solidFill>
                <a:srgbClr val="000000"/>
              </a:solidFill>
              <a:uFill>
                <a:solidFill>
                  <a:srgbClr val="FFFFFF"/>
                </a:solidFill>
              </a:uFill>
              <a:latin typeface="Bahnschrift SemiCondensed" panose="020B0502040204020203" pitchFamily="34" charset="0"/>
            </a:endParaRPr>
          </a:p>
          <a:p>
            <a:pPr marL="2520" algn="just">
              <a:buClr>
                <a:srgbClr val="000000"/>
              </a:buClr>
            </a:pPr>
            <a:r>
              <a:rPr lang="en-US" sz="2000" dirty="0">
                <a:latin typeface="Bahnschrift SemiCondensed" panose="020B0502040204020203" pitchFamily="34" charset="0"/>
              </a:rPr>
              <a:t>“On Nov. 05, Delhi residents woke up to a haze of smog after the city’s pollution level reportedly hit 20 times the World Health Organization’s recommended limit.”</a:t>
            </a:r>
          </a:p>
          <a:p>
            <a:pPr marL="2520" algn="just">
              <a:buClr>
                <a:srgbClr val="000000"/>
              </a:buClr>
            </a:pPr>
            <a:endParaRPr lang="en-US" sz="2000" spc="-1" dirty="0">
              <a:solidFill>
                <a:srgbClr val="000000"/>
              </a:solidFill>
              <a:uFill>
                <a:solidFill>
                  <a:srgbClr val="FFFFFF"/>
                </a:solidFill>
              </a:uFill>
              <a:latin typeface="Bahnschrift SemiCondensed" panose="020B0502040204020203" pitchFamily="34" charset="0"/>
            </a:endParaRPr>
          </a:p>
          <a:p>
            <a:pPr marL="2520" algn="just">
              <a:buClr>
                <a:srgbClr val="000000"/>
              </a:buClr>
            </a:pPr>
            <a:r>
              <a:rPr lang="en-US" sz="2000" dirty="0">
                <a:latin typeface="Bahnschrift SemiCondensed" panose="020B0502040204020203" pitchFamily="34" charset="0"/>
              </a:rPr>
              <a:t>“Even before Diwali fireworks, Delhi’s air is already deadly”</a:t>
            </a:r>
          </a:p>
          <a:p>
            <a:pPr marL="2520" algn="just">
              <a:lnSpc>
                <a:spcPct val="100000"/>
              </a:lnSpc>
              <a:buClr>
                <a:srgbClr val="000000"/>
              </a:buClr>
            </a:pPr>
            <a:endParaRPr lang="en-US"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r>
              <a:rPr lang="en-US" sz="1200" spc="-1" dirty="0">
                <a:solidFill>
                  <a:srgbClr val="000000"/>
                </a:solidFill>
                <a:uFill>
                  <a:solidFill>
                    <a:srgbClr val="FFFFFF"/>
                  </a:solidFill>
                </a:uFill>
                <a:latin typeface="Bahnschrift SemiCondensed" panose="020B0502040204020203" pitchFamily="34" charset="0"/>
              </a:rPr>
              <a:t>http://www.who.int/mediacentre/news/releases/2014/air-pollution/en/  (based on WHO mortality data from 2012)</a:t>
            </a:r>
          </a:p>
          <a:p>
            <a:pPr marL="2520" algn="just">
              <a:lnSpc>
                <a:spcPct val="100000"/>
              </a:lnSpc>
              <a:buClr>
                <a:srgbClr val="000000"/>
              </a:buClr>
            </a:pPr>
            <a:r>
              <a:rPr lang="en-US" sz="1200" spc="-1" dirty="0">
                <a:solidFill>
                  <a:srgbClr val="000000"/>
                </a:solidFill>
                <a:uFill>
                  <a:solidFill>
                    <a:srgbClr val="FFFFFF"/>
                  </a:solidFill>
                </a:uFill>
                <a:latin typeface="Bahnschrift SemiCondensed" panose="020B0502040204020203" pitchFamily="34" charset="0"/>
              </a:rPr>
              <a:t>http://aqicn.org/city/italy/capo-granitola/cnr-isac/ </a:t>
            </a:r>
          </a:p>
          <a:p>
            <a:pPr marL="2520" algn="just">
              <a:lnSpc>
                <a:spcPct val="100000"/>
              </a:lnSpc>
              <a:buClr>
                <a:srgbClr val="000000"/>
              </a:buClr>
            </a:pPr>
            <a:r>
              <a:rPr lang="en-US" sz="1200" spc="-1" dirty="0">
                <a:solidFill>
                  <a:srgbClr val="000000"/>
                </a:solidFill>
                <a:uFill>
                  <a:solidFill>
                    <a:srgbClr val="FFFFFF"/>
                  </a:solidFill>
                </a:uFill>
                <a:latin typeface="Bahnschrift SemiCondensed" panose="020B0502040204020203" pitchFamily="34" charset="0"/>
              </a:rPr>
              <a:t>https://qz.com/india/1451841/even-before-diwali-fireworks-delhis-air-is-already-deadly/</a:t>
            </a:r>
          </a:p>
        </p:txBody>
      </p:sp>
      <p:sp>
        <p:nvSpPr>
          <p:cNvPr id="7" name="TextBox 6">
            <a:extLst>
              <a:ext uri="{FF2B5EF4-FFF2-40B4-BE49-F238E27FC236}">
                <a16:creationId xmlns:a16="http://schemas.microsoft.com/office/drawing/2014/main" id="{3D8E9B28-AEE5-4459-B32B-30C31F3BEC83}"/>
              </a:ext>
            </a:extLst>
          </p:cNvPr>
          <p:cNvSpPr txBox="1"/>
          <p:nvPr/>
        </p:nvSpPr>
        <p:spPr>
          <a:xfrm>
            <a:off x="416616" y="1810015"/>
            <a:ext cx="6793015" cy="47173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101413" tIns="50706" rIns="101413" bIns="50706" rtlCol="0" anchor="ctr">
            <a:spAutoFit/>
          </a:bodyPr>
          <a:lstStyle/>
          <a:p>
            <a:pPr defTabSz="1014126" eaLnBrk="1" fontAlgn="auto" hangingPunct="1">
              <a:spcBef>
                <a:spcPts val="0"/>
              </a:spcBef>
              <a:spcAft>
                <a:spcPts val="0"/>
              </a:spcAft>
              <a:defRPr/>
            </a:pPr>
            <a:r>
              <a:rPr lang="en-US" kern="0" dirty="0">
                <a:solidFill>
                  <a:prstClr val="black"/>
                </a:solidFill>
                <a:latin typeface="Bahnschrift SemiBold SemiConden" panose="020B0502040204020203" pitchFamily="34" charset="0"/>
              </a:rPr>
              <a:t>World Health Organization Estimates (March 25</a:t>
            </a:r>
            <a:r>
              <a:rPr lang="en-US" kern="0" baseline="30000" dirty="0">
                <a:solidFill>
                  <a:prstClr val="black"/>
                </a:solidFill>
                <a:latin typeface="Bahnschrift SemiBold SemiConden" panose="020B0502040204020203" pitchFamily="34" charset="0"/>
              </a:rPr>
              <a:t>th</a:t>
            </a:r>
            <a:r>
              <a:rPr lang="en-US" kern="0" dirty="0">
                <a:solidFill>
                  <a:prstClr val="black"/>
                </a:solidFill>
                <a:latin typeface="Bahnschrift SemiBold SemiConden" panose="020B0502040204020203" pitchFamily="34" charset="0"/>
              </a:rPr>
              <a:t>, 2014)</a:t>
            </a:r>
          </a:p>
        </p:txBody>
      </p:sp>
    </p:spTree>
    <p:extLst>
      <p:ext uri="{BB962C8B-B14F-4D97-AF65-F5344CB8AC3E}">
        <p14:creationId xmlns:p14="http://schemas.microsoft.com/office/powerpoint/2010/main" val="676436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50</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094703" y="6527780"/>
            <a:ext cx="596265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Heat Gains in the room</a:t>
            </a:r>
          </a:p>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err="1">
                <a:ln>
                  <a:noFill/>
                </a:ln>
                <a:solidFill>
                  <a:srgbClr val="000000"/>
                </a:solidFill>
                <a:effectLst/>
                <a:uLnTx/>
                <a:uFill>
                  <a:solidFill>
                    <a:srgbClr val="FFFFFF"/>
                  </a:solidFill>
                </a:uFill>
                <a:latin typeface="Bahnschrift SemiCondensed" panose="020B0502040204020203" pitchFamily="34" charset="0"/>
                <a:ea typeface="+mn-ea"/>
                <a:cs typeface="+mn-cs"/>
              </a:rPr>
              <a:t>Qacmv</a:t>
            </a: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a:t>
            </a:r>
            <a:r>
              <a:rPr lang="en-GB" sz="1800" spc="-1" dirty="0">
                <a:solidFill>
                  <a:srgbClr val="000000"/>
                </a:solidFill>
                <a:uFill>
                  <a:solidFill>
                    <a:srgbClr val="FFFFFF"/>
                  </a:solidFill>
                </a:uFill>
                <a:latin typeface="Bahnschrift SemiCondensed" panose="020B0502040204020203" pitchFamily="34" charset="0"/>
              </a:rPr>
              <a:t>with policies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543" t="2496" r="6740" b="2971"/>
          <a:stretch/>
        </p:blipFill>
        <p:spPr>
          <a:xfrm>
            <a:off x="0" y="1789772"/>
            <a:ext cx="10152063" cy="4688727"/>
          </a:xfrm>
          <a:prstGeom prst="rect">
            <a:avLst/>
          </a:prstGeom>
        </p:spPr>
      </p:pic>
    </p:spTree>
    <p:extLst>
      <p:ext uri="{BB962C8B-B14F-4D97-AF65-F5344CB8AC3E}">
        <p14:creationId xmlns:p14="http://schemas.microsoft.com/office/powerpoint/2010/main" val="3275254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51</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094703" y="6527780"/>
            <a:ext cx="596265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Heat Gains in the room</a:t>
            </a:r>
          </a:p>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err="1">
                <a:ln>
                  <a:noFill/>
                </a:ln>
                <a:solidFill>
                  <a:srgbClr val="000000"/>
                </a:solidFill>
                <a:effectLst/>
                <a:uLnTx/>
                <a:uFill>
                  <a:solidFill>
                    <a:srgbClr val="FFFFFF"/>
                  </a:solidFill>
                </a:uFill>
                <a:latin typeface="Bahnschrift SemiCondensed" panose="020B0502040204020203" pitchFamily="34" charset="0"/>
                <a:ea typeface="+mn-ea"/>
                <a:cs typeface="+mn-cs"/>
              </a:rPr>
              <a:t>Qacmv</a:t>
            </a: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 </a:t>
            </a:r>
            <a:r>
              <a:rPr lang="en-GB" sz="1800" spc="-1" dirty="0">
                <a:solidFill>
                  <a:srgbClr val="000000"/>
                </a:solidFill>
                <a:uFill>
                  <a:solidFill>
                    <a:srgbClr val="FFFFFF"/>
                  </a:solidFill>
                </a:uFill>
                <a:latin typeface="Bahnschrift SemiCondensed" panose="020B0502040204020203" pitchFamily="34" charset="0"/>
              </a:rPr>
              <a:t>without policies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9271" t="1575" r="7815" b="690"/>
          <a:stretch/>
        </p:blipFill>
        <p:spPr>
          <a:xfrm>
            <a:off x="0" y="1789772"/>
            <a:ext cx="10152063" cy="4738008"/>
          </a:xfrm>
          <a:prstGeom prst="rect">
            <a:avLst/>
          </a:prstGeom>
        </p:spPr>
      </p:pic>
    </p:spTree>
    <p:extLst>
      <p:ext uri="{BB962C8B-B14F-4D97-AF65-F5344CB8AC3E}">
        <p14:creationId xmlns:p14="http://schemas.microsoft.com/office/powerpoint/2010/main" val="786943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52</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113631" y="6424588"/>
            <a:ext cx="83058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Predicted Mean Value of Thermal Comfort based on simulated temperature variations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446" y="1796626"/>
            <a:ext cx="8518107" cy="4573590"/>
          </a:xfrm>
          <a:prstGeom prst="rect">
            <a:avLst/>
          </a:prstGeom>
        </p:spPr>
      </p:pic>
    </p:spTree>
    <p:extLst>
      <p:ext uri="{BB962C8B-B14F-4D97-AF65-F5344CB8AC3E}">
        <p14:creationId xmlns:p14="http://schemas.microsoft.com/office/powerpoint/2010/main" val="16125175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53</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113631" y="6424588"/>
            <a:ext cx="83058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Predicted Mean Value of Thermal Comfort with policies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saturation sat="300000"/>
                    </a14:imgEffect>
                  </a14:imgLayer>
                </a14:imgProps>
              </a:ext>
              <a:ext uri="{28A0092B-C50C-407E-A947-70E740481C1C}">
                <a14:useLocalDpi xmlns:a14="http://schemas.microsoft.com/office/drawing/2010/main" val="0"/>
              </a:ext>
            </a:extLst>
          </a:blip>
          <a:srcRect l="8543" t="2060" r="6740" b="1109"/>
          <a:stretch/>
        </p:blipFill>
        <p:spPr>
          <a:xfrm>
            <a:off x="123031" y="1776727"/>
            <a:ext cx="10029032" cy="4598580"/>
          </a:xfrm>
          <a:prstGeom prst="rect">
            <a:avLst/>
          </a:prstGeom>
        </p:spPr>
      </p:pic>
    </p:spTree>
    <p:extLst>
      <p:ext uri="{BB962C8B-B14F-4D97-AF65-F5344CB8AC3E}">
        <p14:creationId xmlns:p14="http://schemas.microsoft.com/office/powerpoint/2010/main" val="19396526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54</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113631" y="6424588"/>
            <a:ext cx="83058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Predicted Mean Value of Thermal Comfort without policies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rcRect l="7642" t="2060" r="7642" b="1109"/>
          <a:stretch/>
        </p:blipFill>
        <p:spPr>
          <a:xfrm>
            <a:off x="0" y="1789771"/>
            <a:ext cx="10152063" cy="4585535"/>
          </a:xfrm>
          <a:prstGeom prst="rect">
            <a:avLst/>
          </a:prstGeom>
        </p:spPr>
      </p:pic>
    </p:spTree>
    <p:extLst>
      <p:ext uri="{BB962C8B-B14F-4D97-AF65-F5344CB8AC3E}">
        <p14:creationId xmlns:p14="http://schemas.microsoft.com/office/powerpoint/2010/main" val="4111042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55</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81468" y="6424588"/>
            <a:ext cx="98298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Predicted percentage of Dissatisfaction of Thermal Comfort based on simulated temperature variations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203" y="1796626"/>
            <a:ext cx="8433653" cy="4573590"/>
          </a:xfrm>
          <a:prstGeom prst="rect">
            <a:avLst/>
          </a:prstGeom>
        </p:spPr>
      </p:pic>
    </p:spTree>
    <p:extLst>
      <p:ext uri="{BB962C8B-B14F-4D97-AF65-F5344CB8AC3E}">
        <p14:creationId xmlns:p14="http://schemas.microsoft.com/office/powerpoint/2010/main" val="3764876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56</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556813" y="6541294"/>
            <a:ext cx="903843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Predicted Mean Value  vs PPD of Thermal Comfort based on simulated temperature variations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117" y="1796626"/>
            <a:ext cx="8403825" cy="4573590"/>
          </a:xfrm>
          <a:prstGeom prst="rect">
            <a:avLst/>
          </a:prstGeom>
        </p:spPr>
      </p:pic>
    </p:spTree>
    <p:extLst>
      <p:ext uri="{BB962C8B-B14F-4D97-AF65-F5344CB8AC3E}">
        <p14:creationId xmlns:p14="http://schemas.microsoft.com/office/powerpoint/2010/main" val="9300068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57</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384448" y="1735893"/>
            <a:ext cx="522384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algn="ctr"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Energy cost without policies being implemented</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8291" t="2809" r="8291" b="1643"/>
          <a:stretch/>
        </p:blipFill>
        <p:spPr>
          <a:xfrm>
            <a:off x="118438" y="2125565"/>
            <a:ext cx="9915185" cy="5025329"/>
          </a:xfrm>
          <a:prstGeom prst="rect">
            <a:avLst/>
          </a:prstGeom>
        </p:spPr>
      </p:pic>
    </p:spTree>
    <p:extLst>
      <p:ext uri="{BB962C8B-B14F-4D97-AF65-F5344CB8AC3E}">
        <p14:creationId xmlns:p14="http://schemas.microsoft.com/office/powerpoint/2010/main" val="23619278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58</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651148" y="1687951"/>
            <a:ext cx="469044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lvl="1" algn="ctr">
              <a:buClr>
                <a:srgbClr val="000000"/>
              </a:buClr>
              <a:defRPr/>
            </a:pPr>
            <a:r>
              <a:rPr lang="en-GB" sz="1800" spc="-1" dirty="0">
                <a:solidFill>
                  <a:srgbClr val="000000"/>
                </a:solidFill>
                <a:uFill>
                  <a:solidFill>
                    <a:srgbClr val="FFFFFF"/>
                  </a:solidFill>
                </a:uFill>
                <a:latin typeface="Bahnschrift SemiCondensed" panose="020B0502040204020203" pitchFamily="34" charset="0"/>
              </a:rPr>
              <a:t>Energy cost with policies being implemented</a:t>
            </a:r>
          </a:p>
        </p:txBody>
      </p:sp>
      <p:pic>
        <p:nvPicPr>
          <p:cNvPr id="7" name="Picture 6">
            <a:extLst>
              <a:ext uri="{FF2B5EF4-FFF2-40B4-BE49-F238E27FC236}">
                <a16:creationId xmlns:a16="http://schemas.microsoft.com/office/drawing/2014/main" id="{9284CB0C-F505-4C22-AF50-F5B59D79D63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 uri="{28A0092B-C50C-407E-A947-70E740481C1C}">
                <a14:useLocalDpi xmlns:a14="http://schemas.microsoft.com/office/drawing/2010/main" val="0"/>
              </a:ext>
            </a:extLst>
          </a:blip>
          <a:srcRect l="7733" t="3328" r="8294"/>
          <a:stretch/>
        </p:blipFill>
        <p:spPr>
          <a:xfrm>
            <a:off x="0" y="2138611"/>
            <a:ext cx="10152063" cy="5185300"/>
          </a:xfrm>
          <a:prstGeom prst="rect">
            <a:avLst/>
          </a:prstGeom>
        </p:spPr>
      </p:pic>
    </p:spTree>
    <p:extLst>
      <p:ext uri="{BB962C8B-B14F-4D97-AF65-F5344CB8AC3E}">
        <p14:creationId xmlns:p14="http://schemas.microsoft.com/office/powerpoint/2010/main" val="3758547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59</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2713831" y="6567099"/>
            <a:ext cx="504825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CO2 variation in the room at 4 Tables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07" y="2113231"/>
            <a:ext cx="8455047" cy="4468816"/>
          </a:xfrm>
          <a:prstGeom prst="rect">
            <a:avLst/>
          </a:prstGeom>
        </p:spPr>
      </p:pic>
      <p:sp>
        <p:nvSpPr>
          <p:cNvPr id="7" name="Rectangle 6">
            <a:extLst>
              <a:ext uri="{FF2B5EF4-FFF2-40B4-BE49-F238E27FC236}">
                <a16:creationId xmlns:a16="http://schemas.microsoft.com/office/drawing/2014/main" id="{5A693596-98CD-44CE-8CA6-4278FDAFB434}"/>
              </a:ext>
            </a:extLst>
          </p:cNvPr>
          <p:cNvSpPr/>
          <p:nvPr/>
        </p:nvSpPr>
        <p:spPr>
          <a:xfrm>
            <a:off x="1037431" y="1651566"/>
            <a:ext cx="1469698" cy="461665"/>
          </a:xfrm>
          <a:prstGeom prst="rect">
            <a:avLst/>
          </a:prstGeom>
        </p:spPr>
        <p:txBody>
          <a:bodyPr wrap="none">
            <a:spAutoFit/>
          </a:bodyPr>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Air Quality</a:t>
            </a:r>
          </a:p>
        </p:txBody>
      </p:sp>
    </p:spTree>
    <p:extLst>
      <p:ext uri="{BB962C8B-B14F-4D97-AF65-F5344CB8AC3E}">
        <p14:creationId xmlns:p14="http://schemas.microsoft.com/office/powerpoint/2010/main" val="84474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6</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Four components of IEQ:</a:t>
            </a:r>
          </a:p>
          <a:p>
            <a:pPr marL="514800" indent="-512280" algn="just">
              <a:lnSpc>
                <a:spcPct val="100000"/>
              </a:lnSpc>
              <a:buClr>
                <a:srgbClr val="000000"/>
              </a:buClr>
              <a:buFont typeface="Wingdings" pitchFamily="2" charset="2"/>
              <a:buChar char="Ø"/>
            </a:pPr>
            <a:r>
              <a:rPr lang="en-GB" sz="2800" b="0" strike="noStrike" spc="-1" dirty="0">
                <a:solidFill>
                  <a:srgbClr val="000000"/>
                </a:solidFill>
                <a:uFill>
                  <a:solidFill>
                    <a:srgbClr val="FFFFFF"/>
                  </a:solidFill>
                </a:uFill>
                <a:latin typeface="Bahnschrift SemiCondensed" panose="020B0502040204020203" pitchFamily="34" charset="0"/>
              </a:rPr>
              <a:t>Thermal Quality – Temperature, Relative Humidity and Air Velocity.</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z="2800" spc="-1" dirty="0">
                <a:solidFill>
                  <a:srgbClr val="000000"/>
                </a:solidFill>
                <a:uFill>
                  <a:solidFill>
                    <a:srgbClr val="FFFFFF"/>
                  </a:solidFill>
                </a:uFill>
                <a:latin typeface="Bahnschrift SemiCondensed" panose="020B0502040204020203" pitchFamily="34" charset="0"/>
              </a:rPr>
              <a:t>Indoor Air Quality – concentration of gases - CO</a:t>
            </a:r>
            <a:r>
              <a:rPr lang="en-GB" sz="2800" spc="-1" baseline="-25000" dirty="0">
                <a:solidFill>
                  <a:srgbClr val="000000"/>
                </a:solidFill>
                <a:uFill>
                  <a:solidFill>
                    <a:srgbClr val="FFFFFF"/>
                  </a:solidFill>
                </a:uFill>
                <a:latin typeface="Bahnschrift SemiCondensed" panose="020B0502040204020203" pitchFamily="34" charset="0"/>
              </a:rPr>
              <a:t>2</a:t>
            </a:r>
            <a:r>
              <a:rPr lang="en-GB" sz="2800" spc="-1" dirty="0">
                <a:solidFill>
                  <a:srgbClr val="000000"/>
                </a:solidFill>
                <a:uFill>
                  <a:solidFill>
                    <a:srgbClr val="FFFFFF"/>
                  </a:solidFill>
                </a:uFill>
                <a:latin typeface="Bahnschrift SemiCondensed" panose="020B0502040204020203" pitchFamily="34" charset="0"/>
              </a:rPr>
              <a:t>, CO, O</a:t>
            </a:r>
            <a:r>
              <a:rPr lang="en-GB" sz="2800" spc="-1" baseline="-25000" dirty="0">
                <a:solidFill>
                  <a:srgbClr val="000000"/>
                </a:solidFill>
                <a:uFill>
                  <a:solidFill>
                    <a:srgbClr val="FFFFFF"/>
                  </a:solidFill>
                </a:uFill>
                <a:latin typeface="Bahnschrift SemiCondensed" panose="020B0502040204020203" pitchFamily="34" charset="0"/>
              </a:rPr>
              <a:t>3</a:t>
            </a:r>
            <a:r>
              <a:rPr lang="en-GB" sz="2800" spc="-1" dirty="0">
                <a:solidFill>
                  <a:srgbClr val="000000"/>
                </a:solidFill>
                <a:uFill>
                  <a:solidFill>
                    <a:srgbClr val="FFFFFF"/>
                  </a:solidFill>
                </a:uFill>
                <a:latin typeface="Bahnschrift SemiCondensed" panose="020B0502040204020203" pitchFamily="34" charset="0"/>
              </a:rPr>
              <a:t>, HCHO and VOC’s.</a:t>
            </a:r>
          </a:p>
          <a:p>
            <a:pPr marL="2520" algn="just">
              <a:lnSpc>
                <a:spcPct val="100000"/>
              </a:lnSpc>
              <a:buClr>
                <a:srgbClr val="000000"/>
              </a:buClr>
            </a:pPr>
            <a:endParaRPr lang="en-GB" sz="2800" spc="-1" baseline="-25000"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z="2800" b="0" strike="noStrike" spc="-1" dirty="0">
                <a:solidFill>
                  <a:srgbClr val="000000"/>
                </a:solidFill>
                <a:uFill>
                  <a:solidFill>
                    <a:srgbClr val="FFFFFF"/>
                  </a:solidFill>
                </a:uFill>
                <a:latin typeface="Bahnschrift SemiCondensed" panose="020B0502040204020203" pitchFamily="34" charset="0"/>
              </a:rPr>
              <a:t>Lighting Quality – Better illuminance, colour temperature and less glare.</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z="2800" spc="-1" dirty="0">
                <a:solidFill>
                  <a:srgbClr val="000000"/>
                </a:solidFill>
                <a:uFill>
                  <a:solidFill>
                    <a:srgbClr val="FFFFFF"/>
                  </a:solidFill>
                </a:uFill>
                <a:latin typeface="Bahnschrift SemiCondensed" panose="020B0502040204020203" pitchFamily="34" charset="0"/>
              </a:rPr>
              <a:t>Acoustics Comfort – Very less noise, no echo and ease of communication.</a:t>
            </a:r>
          </a:p>
          <a:p>
            <a:pPr marL="514800" indent="-512280" algn="just">
              <a:lnSpc>
                <a:spcPct val="100000"/>
              </a:lnSpc>
              <a:buClr>
                <a:srgbClr val="000000"/>
              </a:buClr>
              <a:buFont typeface="Wingdings" pitchFamily="2" charset="2"/>
              <a:buChar char="Ø"/>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1400222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60</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875631" y="6417120"/>
            <a:ext cx="66294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Simulated Gas Concentration variation in the room at 4 Tables</a:t>
            </a:r>
          </a:p>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Constant after some time as no external variation of data available</a:t>
            </a: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571" y="1849013"/>
            <a:ext cx="8248917" cy="4468816"/>
          </a:xfrm>
          <a:prstGeom prst="rect">
            <a:avLst/>
          </a:prstGeom>
        </p:spPr>
      </p:pic>
    </p:spTree>
    <p:extLst>
      <p:ext uri="{BB962C8B-B14F-4D97-AF65-F5344CB8AC3E}">
        <p14:creationId xmlns:p14="http://schemas.microsoft.com/office/powerpoint/2010/main" val="2589728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61</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761329" y="6433440"/>
            <a:ext cx="66294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Air Quality Index variation from Simulated Concentration of gases</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571" y="1888600"/>
            <a:ext cx="8248917" cy="4389642"/>
          </a:xfrm>
          <a:prstGeom prst="rect">
            <a:avLst/>
          </a:prstGeom>
        </p:spPr>
      </p:pic>
    </p:spTree>
    <p:extLst>
      <p:ext uri="{BB962C8B-B14F-4D97-AF65-F5344CB8AC3E}">
        <p14:creationId xmlns:p14="http://schemas.microsoft.com/office/powerpoint/2010/main" val="2619070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62</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3437730" y="6582046"/>
            <a:ext cx="327660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Lightmap of the room FEC2</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507" y="2150762"/>
            <a:ext cx="8455047" cy="4393753"/>
          </a:xfrm>
          <a:prstGeom prst="rect">
            <a:avLst/>
          </a:prstGeom>
        </p:spPr>
      </p:pic>
      <p:sp>
        <p:nvSpPr>
          <p:cNvPr id="7" name="Rectangle 6">
            <a:extLst>
              <a:ext uri="{FF2B5EF4-FFF2-40B4-BE49-F238E27FC236}">
                <a16:creationId xmlns:a16="http://schemas.microsoft.com/office/drawing/2014/main" id="{5A693596-98CD-44CE-8CA6-4278FDAFB434}"/>
              </a:ext>
            </a:extLst>
          </p:cNvPr>
          <p:cNvSpPr/>
          <p:nvPr/>
        </p:nvSpPr>
        <p:spPr>
          <a:xfrm>
            <a:off x="871892" y="1651566"/>
            <a:ext cx="2033442" cy="461665"/>
          </a:xfrm>
          <a:prstGeom prst="rect">
            <a:avLst/>
          </a:prstGeom>
        </p:spPr>
        <p:txBody>
          <a:bodyPr wrap="none">
            <a:spAutoFit/>
          </a:bodyPr>
          <a:lstStyle/>
          <a:p>
            <a:pPr marL="2520" algn="just">
              <a:lnSpc>
                <a:spcPct val="100000"/>
              </a:lnSpc>
              <a:buClr>
                <a:srgbClr val="000000"/>
              </a:buClr>
            </a:pPr>
            <a:r>
              <a:rPr lang="en-GB" spc="-1" dirty="0">
                <a:solidFill>
                  <a:srgbClr val="000000"/>
                </a:solidFill>
                <a:uFill>
                  <a:solidFill>
                    <a:srgbClr val="FFFFFF"/>
                  </a:solidFill>
                </a:uFill>
                <a:latin typeface="Bahnschrift SemiCondensed" panose="020B0502040204020203" pitchFamily="34" charset="0"/>
              </a:rPr>
              <a:t>Lighting Quality</a:t>
            </a:r>
          </a:p>
        </p:txBody>
      </p:sp>
    </p:spTree>
    <p:extLst>
      <p:ext uri="{BB962C8B-B14F-4D97-AF65-F5344CB8AC3E}">
        <p14:creationId xmlns:p14="http://schemas.microsoft.com/office/powerpoint/2010/main" val="4149498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63</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1776917" y="6557560"/>
            <a:ext cx="6438902"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Lighting Index at each point of measurement taken in room FEC2</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58" y="2150762"/>
            <a:ext cx="8058345" cy="4393753"/>
          </a:xfrm>
          <a:prstGeom prst="rect">
            <a:avLst/>
          </a:prstGeom>
        </p:spPr>
      </p:pic>
    </p:spTree>
    <p:extLst>
      <p:ext uri="{BB962C8B-B14F-4D97-AF65-F5344CB8AC3E}">
        <p14:creationId xmlns:p14="http://schemas.microsoft.com/office/powerpoint/2010/main" val="812552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0070C0"/>
                </a:solidFill>
                <a:effectLst/>
                <a:uLnTx/>
                <a:uFillTx/>
                <a:latin typeface="Bahnschrift SemiCondensed" panose="020B0502040204020203" pitchFamily="34" charset="0"/>
                <a:ea typeface="+mj-ea"/>
                <a:cs typeface="Frutiger LT 55 Roman"/>
              </a:rPr>
              <a:t>Discussion of Results</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64</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550358" y="6668010"/>
            <a:ext cx="8892020" cy="424642"/>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459720" marR="0" lvl="1" indent="0" defTabSz="914400" rtl="0" eaLnBrk="0" fontAlgn="base" latinLnBrk="0" hangingPunct="0">
              <a:lnSpc>
                <a:spcPct val="100000"/>
              </a:lnSpc>
              <a:spcBef>
                <a:spcPct val="0"/>
              </a:spcBef>
              <a:spcAft>
                <a:spcPct val="0"/>
              </a:spcAft>
              <a:buClr>
                <a:srgbClr val="000000"/>
              </a:buClr>
              <a:buSzTx/>
              <a:buFontTx/>
              <a:buNone/>
              <a:tabLst/>
              <a:defRPr/>
            </a:pPr>
            <a:r>
              <a:rPr lang="en-GB" sz="1800" spc="-1" dirty="0">
                <a:solidFill>
                  <a:srgbClr val="000000"/>
                </a:solidFill>
                <a:uFill>
                  <a:solidFill>
                    <a:srgbClr val="FFFFFF"/>
                  </a:solidFill>
                </a:uFill>
                <a:latin typeface="Bahnschrift SemiCondensed" panose="020B0502040204020203" pitchFamily="34" charset="0"/>
              </a:rPr>
              <a:t>Lighting Comfort Level at each point of measurement taken in room FEC2 ranging from -2 to 2</a:t>
            </a:r>
            <a:endParaRPr kumimoji="0" lang="en-GB" sz="1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pic>
        <p:nvPicPr>
          <p:cNvPr id="18" name="Picture 17">
            <a:extLst>
              <a:ext uri="{FF2B5EF4-FFF2-40B4-BE49-F238E27FC236}">
                <a16:creationId xmlns:a16="http://schemas.microsoft.com/office/drawing/2014/main" id="{6C22BC88-6A7C-48A1-B0A8-2F0E906BDC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6858" y="2236770"/>
            <a:ext cx="8058345" cy="4221736"/>
          </a:xfrm>
          <a:prstGeom prst="rect">
            <a:avLst/>
          </a:prstGeom>
        </p:spPr>
      </p:pic>
    </p:spTree>
    <p:extLst>
      <p:ext uri="{BB962C8B-B14F-4D97-AF65-F5344CB8AC3E}">
        <p14:creationId xmlns:p14="http://schemas.microsoft.com/office/powerpoint/2010/main" val="15405030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7030A0"/>
                </a:solidFill>
                <a:effectLst/>
                <a:uLnTx/>
                <a:uFillTx/>
                <a:latin typeface="Bahnschrift SemiCondensed" panose="020B0502040204020203" pitchFamily="34" charset="0"/>
                <a:ea typeface="+mj-ea"/>
                <a:cs typeface="Frutiger LT 55 Roman"/>
              </a:rPr>
              <a:t>Conclusion</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65</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CustomShape 2"/>
          <p:cNvSpPr/>
          <p:nvPr/>
        </p:nvSpPr>
        <p:spPr>
          <a:xfrm>
            <a:off x="496279" y="2350294"/>
            <a:ext cx="9159504" cy="3962399"/>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rPr>
              <a:t>IEQ monitoring was done by GUI in MAT</a:t>
            </a:r>
            <a:r>
              <a:rPr lang="en-GB" sz="2800" spc="-1" dirty="0">
                <a:solidFill>
                  <a:srgbClr val="000000"/>
                </a:solidFill>
                <a:uFill>
                  <a:solidFill>
                    <a:srgbClr val="FFFFFF"/>
                  </a:solidFill>
                </a:uFill>
                <a:latin typeface="Bahnschrift SemiCondensed" panose="020B0502040204020203" pitchFamily="34" charset="0"/>
              </a:rPr>
              <a:t>LAB Simulink based on simulated environment. Agent system was implemented based on policies but control of environment not taken rather indices were given for user information and thereby variation of set-point from user.</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r>
              <a:rPr lang="en-GB" sz="2800" spc="-1" dirty="0">
                <a:solidFill>
                  <a:srgbClr val="000000"/>
                </a:solidFill>
                <a:uFill>
                  <a:solidFill>
                    <a:srgbClr val="FFFFFF"/>
                  </a:solidFill>
                </a:uFill>
                <a:latin typeface="Bahnschrift SemiCondensed" panose="020B0502040204020203" pitchFamily="34" charset="0"/>
              </a:rPr>
              <a:t>Future work may include: Development of phone application for user input and feedback.</a:t>
            </a: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2520" marR="0" lvl="0"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8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a:p>
            <a:pPr marL="459720" marR="0" lvl="1" indent="0" algn="just" defTabSz="914400" rtl="0" eaLnBrk="0" fontAlgn="base" latinLnBrk="0" hangingPunct="0">
              <a:lnSpc>
                <a:spcPct val="100000"/>
              </a:lnSpc>
              <a:spcBef>
                <a:spcPct val="0"/>
              </a:spcBef>
              <a:spcAft>
                <a:spcPct val="0"/>
              </a:spcAft>
              <a:buClr>
                <a:srgbClr val="000000"/>
              </a:buClr>
              <a:buSzTx/>
              <a:buFontTx/>
              <a:buNone/>
              <a:tabLst/>
              <a:defRPr/>
            </a:pPr>
            <a:endParaRPr kumimoji="0" lang="en-GB" sz="2400" b="0" i="0" u="none" strike="noStrike" kern="1200" cap="none" spc="-1" normalizeH="0" baseline="0" noProof="0" dirty="0">
              <a:ln>
                <a:noFill/>
              </a:ln>
              <a:solidFill>
                <a:srgbClr val="000000"/>
              </a:solidFill>
              <a:effectLst/>
              <a:uLnTx/>
              <a:uFill>
                <a:solidFill>
                  <a:srgbClr val="FFFFFF"/>
                </a:solidFill>
              </a:uFill>
              <a:latin typeface="Bahnschrift SemiCondensed" panose="020B0502040204020203" pitchFamily="34" charset="0"/>
              <a:ea typeface="+mn-ea"/>
              <a:cs typeface="+mn-cs"/>
            </a:endParaRPr>
          </a:p>
        </p:txBody>
      </p:sp>
    </p:spTree>
    <p:extLst>
      <p:ext uri="{BB962C8B-B14F-4D97-AF65-F5344CB8AC3E}">
        <p14:creationId xmlns:p14="http://schemas.microsoft.com/office/powerpoint/2010/main" val="3621445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7030A0"/>
                </a:solidFill>
                <a:effectLst/>
                <a:uLnTx/>
                <a:uFillTx/>
                <a:latin typeface="Bahnschrift SemiCondensed" panose="020B0502040204020203" pitchFamily="34" charset="0"/>
                <a:ea typeface="+mj-ea"/>
                <a:cs typeface="Frutiger LT 55 Roman"/>
              </a:rPr>
              <a:t>Related Work</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66</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3AC3550-CCAE-4623-A496-63BB835DF634}"/>
              </a:ext>
            </a:extLst>
          </p:cNvPr>
          <p:cNvPicPr>
            <a:picLocks noChangeAspect="1"/>
          </p:cNvPicPr>
          <p:nvPr/>
        </p:nvPicPr>
        <p:blipFill rotWithShape="1">
          <a:blip r:embed="rId3"/>
          <a:srcRect l="2667" r="2667" b="3439"/>
          <a:stretch/>
        </p:blipFill>
        <p:spPr>
          <a:xfrm>
            <a:off x="3778899" y="1772004"/>
            <a:ext cx="2594263" cy="5134083"/>
          </a:xfrm>
          <a:prstGeom prst="rect">
            <a:avLst/>
          </a:prstGeom>
        </p:spPr>
      </p:pic>
      <p:sp>
        <p:nvSpPr>
          <p:cNvPr id="7" name="Title 1">
            <a:extLst>
              <a:ext uri="{FF2B5EF4-FFF2-40B4-BE49-F238E27FC236}">
                <a16:creationId xmlns:a16="http://schemas.microsoft.com/office/drawing/2014/main" id="{F871DAB9-5EA3-4439-9498-AE02B30556CF}"/>
              </a:ext>
            </a:extLst>
          </p:cNvPr>
          <p:cNvSpPr txBox="1">
            <a:spLocks/>
          </p:cNvSpPr>
          <p:nvPr/>
        </p:nvSpPr>
        <p:spPr bwMode="auto">
          <a:xfrm>
            <a:off x="6516255" y="3569494"/>
            <a:ext cx="2975263" cy="1219200"/>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small" spc="0" normalizeH="0" baseline="0" noProof="0" dirty="0">
                <a:ln>
                  <a:noFill/>
                </a:ln>
                <a:solidFill>
                  <a:srgbClr val="7030A0"/>
                </a:solidFill>
                <a:effectLst/>
                <a:uLnTx/>
                <a:uFillTx/>
                <a:latin typeface="Bahnschrift SemiCondensed" panose="020B0502040204020203" pitchFamily="34" charset="0"/>
                <a:ea typeface="+mj-ea"/>
                <a:cs typeface="Frutiger LT 55 Roman"/>
              </a:rPr>
              <a:t>Android App for User Preference</a:t>
            </a:r>
          </a:p>
        </p:txBody>
      </p:sp>
    </p:spTree>
    <p:extLst>
      <p:ext uri="{BB962C8B-B14F-4D97-AF65-F5344CB8AC3E}">
        <p14:creationId xmlns:p14="http://schemas.microsoft.com/office/powerpoint/2010/main" val="2919141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27831" y="3499264"/>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7200" b="1" i="0" u="none" strike="noStrike" kern="1200" cap="small" spc="0" normalizeH="0" baseline="0" noProof="0" dirty="0">
                <a:ln>
                  <a:noFill/>
                </a:ln>
                <a:solidFill>
                  <a:srgbClr val="06AA2D"/>
                </a:solidFill>
                <a:effectLst/>
                <a:uLnTx/>
                <a:uFillTx/>
                <a:latin typeface="Bahnschrift SemiCondensed" panose="020B0502040204020203" pitchFamily="34" charset="0"/>
                <a:ea typeface="+mj-ea"/>
                <a:cs typeface="Frutiger LT 55 Roman"/>
              </a:rPr>
              <a:t>THANK-YOU</a:t>
            </a:r>
          </a:p>
        </p:txBody>
      </p:sp>
      <p:sp>
        <p:nvSpPr>
          <p:cNvPr id="4" name="Footer Placeholder 3"/>
          <p:cNvSpPr>
            <a:spLocks noGrp="1"/>
          </p:cNvSpPr>
          <p:nvPr>
            <p:ph type="ftr" sz="quarter" idx="12"/>
          </p:nvPr>
        </p:nvSpPr>
        <p:spPr/>
        <p:txBody>
          <a:bodyPr/>
          <a:lstStyle/>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a:p>
            <a:pPr marL="0" marR="0" lvl="0" indent="0" algn="ctr" defTabSz="1014413" rtl="0" eaLnBrk="0" fontAlgn="base" latinLnBrk="0" hangingPunct="0">
              <a:lnSpc>
                <a:spcPct val="100000"/>
              </a:lnSpc>
              <a:spcBef>
                <a:spcPct val="0"/>
              </a:spcBef>
              <a:spcAft>
                <a:spcPct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Times" pitchFamily="18" charset="0"/>
              <a:ea typeface="+mn-ea"/>
              <a:cs typeface="+mn-cs"/>
            </a:endParaRPr>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lvl="0" indent="0" algn="ctr" defTabSz="1014413" rtl="0" eaLnBrk="0" fontAlgn="base" latinLnBrk="0" hangingPunct="0">
              <a:lnSpc>
                <a:spcPct val="100000"/>
              </a:lnSpc>
              <a:spcBef>
                <a:spcPct val="0"/>
              </a:spcBef>
              <a:spcAft>
                <a:spcPct val="0"/>
              </a:spcAft>
              <a:buClrTx/>
              <a:buSzTx/>
              <a:buFontTx/>
              <a:buNone/>
              <a:tabLst/>
              <a:defRPr/>
            </a:pPr>
            <a:fld id="{93A5648C-E7E1-4E8B-A6DB-C2FA44B6C305}" type="slidenum">
              <a:rPr kumimoji="0" lang="en-SG" sz="1600" b="0" i="0" u="none" strike="noStrike" kern="120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ctr" defTabSz="1014413" rtl="0" eaLnBrk="0" fontAlgn="base" latinLnBrk="0" hangingPunct="0">
                <a:lnSpc>
                  <a:spcPct val="100000"/>
                </a:lnSpc>
                <a:spcBef>
                  <a:spcPct val="0"/>
                </a:spcBef>
                <a:spcAft>
                  <a:spcPct val="0"/>
                </a:spcAft>
                <a:buClrTx/>
                <a:buSzTx/>
                <a:buFontTx/>
                <a:buNone/>
                <a:tabLst/>
                <a:defRPr/>
              </a:pPr>
              <a:t>67</a:t>
            </a:fld>
            <a:endParaRPr kumimoji="0" lang="en-SG" sz="16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57696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APPENDIX</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68</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52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Indoor Air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z="2800" u="sng"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graphicFrame>
        <p:nvGraphicFramePr>
          <p:cNvPr id="2" name="Table 1">
            <a:extLst>
              <a:ext uri="{FF2B5EF4-FFF2-40B4-BE49-F238E27FC236}">
                <a16:creationId xmlns:a16="http://schemas.microsoft.com/office/drawing/2014/main" id="{59141558-D83B-4F7D-8028-A6A62A3F43B6}"/>
              </a:ext>
            </a:extLst>
          </p:cNvPr>
          <p:cNvGraphicFramePr>
            <a:graphicFrameLocks noGrp="1"/>
          </p:cNvGraphicFramePr>
          <p:nvPr>
            <p:extLst>
              <p:ext uri="{D42A27DB-BD31-4B8C-83A1-F6EECF244321}">
                <p14:modId xmlns:p14="http://schemas.microsoft.com/office/powerpoint/2010/main" val="631676909"/>
              </p:ext>
            </p:extLst>
          </p:nvPr>
        </p:nvGraphicFramePr>
        <p:xfrm>
          <a:off x="1677638" y="2780203"/>
          <a:ext cx="6768044" cy="2682240"/>
        </p:xfrm>
        <a:graphic>
          <a:graphicData uri="http://schemas.openxmlformats.org/drawingml/2006/table">
            <a:tbl>
              <a:tblPr firstRow="1" bandRow="1">
                <a:effectLst>
                  <a:outerShdw blurRad="50800" dist="38100" dir="18900000" algn="bl" rotWithShape="0">
                    <a:prstClr val="black">
                      <a:alpha val="40000"/>
                    </a:prstClr>
                  </a:outerShdw>
                </a:effectLst>
                <a:tableStyleId>{1E171933-4619-4E11-9A3F-F7608DF75F80}</a:tableStyleId>
              </a:tblPr>
              <a:tblGrid>
                <a:gridCol w="1692011">
                  <a:extLst>
                    <a:ext uri="{9D8B030D-6E8A-4147-A177-3AD203B41FA5}">
                      <a16:colId xmlns:a16="http://schemas.microsoft.com/office/drawing/2014/main" val="1193211256"/>
                    </a:ext>
                  </a:extLst>
                </a:gridCol>
                <a:gridCol w="1692011">
                  <a:extLst>
                    <a:ext uri="{9D8B030D-6E8A-4147-A177-3AD203B41FA5}">
                      <a16:colId xmlns:a16="http://schemas.microsoft.com/office/drawing/2014/main" val="1424413533"/>
                    </a:ext>
                  </a:extLst>
                </a:gridCol>
                <a:gridCol w="1692011">
                  <a:extLst>
                    <a:ext uri="{9D8B030D-6E8A-4147-A177-3AD203B41FA5}">
                      <a16:colId xmlns:a16="http://schemas.microsoft.com/office/drawing/2014/main" val="3630244221"/>
                    </a:ext>
                  </a:extLst>
                </a:gridCol>
                <a:gridCol w="1692011">
                  <a:extLst>
                    <a:ext uri="{9D8B030D-6E8A-4147-A177-3AD203B41FA5}">
                      <a16:colId xmlns:a16="http://schemas.microsoft.com/office/drawing/2014/main" val="1135826272"/>
                    </a:ext>
                  </a:extLst>
                </a:gridCol>
              </a:tblGrid>
              <a:tr h="370840">
                <a:tc>
                  <a:txBody>
                    <a:bodyPr/>
                    <a:lstStyle/>
                    <a:p>
                      <a:r>
                        <a:rPr lang="en-IN" sz="1200" dirty="0">
                          <a:effectLst/>
                          <a:latin typeface="Bahnschrift SemiCondensed" panose="020B0502040204020203" pitchFamily="34" charset="0"/>
                        </a:rPr>
                        <a:t>Parameter </a:t>
                      </a:r>
                      <a:endParaRPr lang="en-IN" dirty="0">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Averaging time </a:t>
                      </a:r>
                      <a:endParaRPr lang="en-IN" dirty="0">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Limit of Acceptability </a:t>
                      </a:r>
                      <a:endParaRPr lang="en-IN" dirty="0">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Unit</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1849583660"/>
                  </a:ext>
                </a:extLst>
              </a:tr>
              <a:tr h="370840">
                <a:tc>
                  <a:txBody>
                    <a:bodyPr/>
                    <a:lstStyle/>
                    <a:p>
                      <a:r>
                        <a:rPr lang="en-IN" sz="1200">
                          <a:effectLst/>
                          <a:latin typeface="Bahnschrift SemiCondensed" panose="020B0502040204020203" pitchFamily="34" charset="0"/>
                        </a:rPr>
                        <a:t>Carbon dioxide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8 hours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1000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ppm</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4075513490"/>
                  </a:ext>
                </a:extLst>
              </a:tr>
              <a:tr h="370840">
                <a:tc>
                  <a:txBody>
                    <a:bodyPr/>
                    <a:lstStyle/>
                    <a:p>
                      <a:r>
                        <a:rPr lang="en-IN" sz="1200">
                          <a:effectLst/>
                          <a:latin typeface="Bahnschrift SemiCondensed" panose="020B0502040204020203" pitchFamily="34" charset="0"/>
                        </a:rPr>
                        <a:t>Carbon monoxide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8 hours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9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ppm</a:t>
                      </a:r>
                      <a:endParaRPr lang="en-IN">
                        <a:effectLst/>
                        <a:latin typeface="Bahnschrift SemiCondensed" panose="020B0502040204020203" pitchFamily="34" charset="0"/>
                      </a:endParaRPr>
                    </a:p>
                  </a:txBody>
                  <a:tcPr anchor="ctr"/>
                </a:tc>
                <a:extLst>
                  <a:ext uri="{0D108BD9-81ED-4DB2-BD59-A6C34878D82A}">
                    <a16:rowId xmlns:a16="http://schemas.microsoft.com/office/drawing/2014/main" val="1211035631"/>
                  </a:ext>
                </a:extLst>
              </a:tr>
              <a:tr h="370840">
                <a:tc>
                  <a:txBody>
                    <a:bodyPr/>
                    <a:lstStyle/>
                    <a:p>
                      <a:r>
                        <a:rPr lang="en-IN" sz="1200">
                          <a:effectLst/>
                          <a:latin typeface="Bahnschrift SemiCondensed" panose="020B0502040204020203" pitchFamily="34" charset="0"/>
                        </a:rPr>
                        <a:t>Formaldehyde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8 hours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0.1 </a:t>
                      </a:r>
                      <a:endParaRPr lang="en-IN">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ppm</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1106452188"/>
                  </a:ext>
                </a:extLst>
              </a:tr>
              <a:tr h="370840">
                <a:tc>
                  <a:txBody>
                    <a:bodyPr/>
                    <a:lstStyle/>
                    <a:p>
                      <a:r>
                        <a:rPr lang="en-IN" sz="1200" dirty="0">
                          <a:effectLst/>
                          <a:latin typeface="Bahnschrift SemiCondensed" panose="020B0502040204020203" pitchFamily="34" charset="0"/>
                        </a:rPr>
                        <a:t>Ozone </a:t>
                      </a:r>
                      <a:endParaRPr lang="en-IN" dirty="0">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8 hours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0.05 </a:t>
                      </a:r>
                      <a:endParaRPr lang="en-IN">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ppm</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2814780027"/>
                  </a:ext>
                </a:extLst>
              </a:tr>
              <a:tr h="370840">
                <a:tc>
                  <a:txBody>
                    <a:bodyPr/>
                    <a:lstStyle/>
                    <a:p>
                      <a:r>
                        <a:rPr lang="en-IN" sz="1200">
                          <a:effectLst/>
                          <a:latin typeface="Bahnschrift SemiCondensed" panose="020B0502040204020203" pitchFamily="34" charset="0"/>
                        </a:rPr>
                        <a:t>Suspended Particles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150 </a:t>
                      </a:r>
                      <a:endParaRPr lang="en-IN">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µg/m3</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3776524766"/>
                  </a:ext>
                </a:extLst>
              </a:tr>
              <a:tr h="370840">
                <a:tc>
                  <a:txBody>
                    <a:bodyPr/>
                    <a:lstStyle/>
                    <a:p>
                      <a:r>
                        <a:rPr lang="en-IN" sz="1200">
                          <a:effectLst/>
                          <a:latin typeface="Bahnschrift SemiCondensed" panose="020B0502040204020203" pitchFamily="34" charset="0"/>
                        </a:rPr>
                        <a:t>Volatile Organic Compounds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 </a:t>
                      </a:r>
                      <a:endParaRPr lang="en-IN">
                        <a:effectLst/>
                        <a:latin typeface="Bahnschrift SemiCondensed" panose="020B0502040204020203" pitchFamily="34" charset="0"/>
                      </a:endParaRPr>
                    </a:p>
                  </a:txBody>
                  <a:tcPr anchor="ctr"/>
                </a:tc>
                <a:tc>
                  <a:txBody>
                    <a:bodyPr/>
                    <a:lstStyle/>
                    <a:p>
                      <a:r>
                        <a:rPr lang="en-IN" sz="1200">
                          <a:effectLst/>
                          <a:latin typeface="Bahnschrift SemiCondensed" panose="020B0502040204020203" pitchFamily="34" charset="0"/>
                        </a:rPr>
                        <a:t>3 </a:t>
                      </a:r>
                      <a:endParaRPr lang="en-IN">
                        <a:effectLst/>
                        <a:latin typeface="Bahnschrift SemiCondensed" panose="020B0502040204020203" pitchFamily="34" charset="0"/>
                      </a:endParaRPr>
                    </a:p>
                  </a:txBody>
                  <a:tcPr anchor="ctr"/>
                </a:tc>
                <a:tc>
                  <a:txBody>
                    <a:bodyPr/>
                    <a:lstStyle/>
                    <a:p>
                      <a:r>
                        <a:rPr lang="en-IN" sz="1200" dirty="0">
                          <a:effectLst/>
                          <a:latin typeface="Bahnschrift SemiCondensed" panose="020B0502040204020203" pitchFamily="34" charset="0"/>
                        </a:rPr>
                        <a:t>ppm</a:t>
                      </a:r>
                      <a:endParaRPr lang="en-IN" dirty="0">
                        <a:effectLst/>
                        <a:latin typeface="Bahnschrift SemiCondensed" panose="020B0502040204020203" pitchFamily="34" charset="0"/>
                      </a:endParaRPr>
                    </a:p>
                  </a:txBody>
                  <a:tcPr anchor="ctr"/>
                </a:tc>
                <a:extLst>
                  <a:ext uri="{0D108BD9-81ED-4DB2-BD59-A6C34878D82A}">
                    <a16:rowId xmlns:a16="http://schemas.microsoft.com/office/drawing/2014/main" val="1186228106"/>
                  </a:ext>
                </a:extLst>
              </a:tr>
            </a:tbl>
          </a:graphicData>
        </a:graphic>
      </p:graphicFrame>
      <p:sp>
        <p:nvSpPr>
          <p:cNvPr id="10" name="Rectangle 9">
            <a:extLst>
              <a:ext uri="{FF2B5EF4-FFF2-40B4-BE49-F238E27FC236}">
                <a16:creationId xmlns:a16="http://schemas.microsoft.com/office/drawing/2014/main" id="{2D4BE411-2F0E-422D-8422-D81942D65DB6}"/>
              </a:ext>
            </a:extLst>
          </p:cNvPr>
          <p:cNvSpPr/>
          <p:nvPr/>
        </p:nvSpPr>
        <p:spPr>
          <a:xfrm>
            <a:off x="1564246" y="5617497"/>
            <a:ext cx="6881436" cy="584775"/>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Regulatory level of indoor air constituents by Institute of Environmental Epidemiology,</a:t>
            </a:r>
          </a:p>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Ministry of the Environment, Singapore</a:t>
            </a:r>
            <a:endParaRPr lang="en-GB" sz="1600" spc="-1" dirty="0">
              <a:solidFill>
                <a:srgbClr val="000000"/>
              </a:solidFill>
              <a:uFill>
                <a:solidFill>
                  <a:srgbClr val="FFFFFF"/>
                </a:solidFill>
              </a:uFill>
              <a:latin typeface="Bahnschrift SemiCondensed" panose="020B0502040204020203" pitchFamily="34" charset="0"/>
            </a:endParaRPr>
          </a:p>
        </p:txBody>
      </p:sp>
    </p:spTree>
    <p:extLst>
      <p:ext uri="{BB962C8B-B14F-4D97-AF65-F5344CB8AC3E}">
        <p14:creationId xmlns:p14="http://schemas.microsoft.com/office/powerpoint/2010/main" val="173126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APPENDIX</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69</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9504"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spc="-1" dirty="0">
                <a:solidFill>
                  <a:srgbClr val="000000"/>
                </a:solidFill>
                <a:uFill>
                  <a:solidFill>
                    <a:srgbClr val="FFFFFF"/>
                  </a:solidFill>
                </a:uFill>
                <a:latin typeface="Bahnschrift SemiCondensed" panose="020B0502040204020203" pitchFamily="34" charset="0"/>
              </a:rPr>
              <a:t>Thermal Capacitance and Resistance in Electrical Analogy:</a:t>
            </a:r>
            <a:endParaRPr lang="en-GB" sz="2800" b="0" strike="noStrike"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Thermal Capacitance – Capacity to store heat – analogous to Capacitance in electrical circuit.</a:t>
            </a: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Thermal Resistance – Resists the flow of heat - analogous to Resistance in electrical circuit.</a:t>
            </a: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Flow of heat Q – Analogous to current in the circuit.</a:t>
            </a: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Temperature Difference between two surfaces – Analogous to Potential difference in electrical circuit.</a:t>
            </a:r>
          </a:p>
        </p:txBody>
      </p:sp>
    </p:spTree>
    <p:extLst>
      <p:ext uri="{BB962C8B-B14F-4D97-AF65-F5344CB8AC3E}">
        <p14:creationId xmlns:p14="http://schemas.microsoft.com/office/powerpoint/2010/main" val="13167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7</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46594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Thermal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Three parameters: Temperature, Relative Humidity and Air Velocity.</a:t>
            </a:r>
          </a:p>
          <a:p>
            <a:pPr marL="514800" indent="-512280" algn="just">
              <a:lnSpc>
                <a:spcPct val="100000"/>
              </a:lnSpc>
              <a:buClr>
                <a:srgbClr val="000000"/>
              </a:buClr>
              <a:buFont typeface="Wingdings" pitchFamily="2" charset="2"/>
              <a:buChar char="Ø"/>
            </a:pPr>
            <a:endParaRPr lang="en-GB"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Standard range:</a:t>
            </a:r>
          </a:p>
          <a:p>
            <a:pPr marL="972000" lvl="1" indent="-512280" algn="just">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Temperature: 22.5 – 25 </a:t>
            </a:r>
            <a:r>
              <a:rPr lang="en-GB" spc="-1" baseline="30000" dirty="0">
                <a:solidFill>
                  <a:srgbClr val="000000"/>
                </a:solidFill>
                <a:uFill>
                  <a:solidFill>
                    <a:srgbClr val="FFFFFF"/>
                  </a:solidFill>
                </a:uFill>
                <a:latin typeface="Bahnschrift SemiCondensed" panose="020B0502040204020203" pitchFamily="34" charset="0"/>
              </a:rPr>
              <a:t>o</a:t>
            </a:r>
            <a:r>
              <a:rPr lang="en-GB" spc="-1" dirty="0">
                <a:solidFill>
                  <a:srgbClr val="000000"/>
                </a:solidFill>
                <a:uFill>
                  <a:solidFill>
                    <a:srgbClr val="FFFFFF"/>
                  </a:solidFill>
                </a:uFill>
                <a:latin typeface="Bahnschrift SemiCondensed" panose="020B0502040204020203" pitchFamily="34" charset="0"/>
              </a:rPr>
              <a:t>C</a:t>
            </a:r>
          </a:p>
          <a:p>
            <a:pPr marL="972000" lvl="1" indent="-512280" algn="just">
              <a:buClr>
                <a:srgbClr val="000000"/>
              </a:buClr>
              <a:buFont typeface="Wingdings" pitchFamily="2" charset="2"/>
              <a:buChar char="Ø"/>
            </a:pPr>
            <a:r>
              <a:rPr lang="en-GB" spc="-1" dirty="0">
                <a:solidFill>
                  <a:srgbClr val="000000"/>
                </a:solidFill>
                <a:uFill>
                  <a:solidFill>
                    <a:srgbClr val="FFFFFF"/>
                  </a:solidFill>
                </a:uFill>
                <a:latin typeface="Bahnschrift SemiCondensed" panose="020B0502040204020203" pitchFamily="34" charset="0"/>
              </a:rPr>
              <a:t>Relative Humidity: </a:t>
            </a:r>
            <a:r>
              <a:rPr lang="en-GB" u="sng" spc="-1" dirty="0">
                <a:solidFill>
                  <a:srgbClr val="000000"/>
                </a:solidFill>
                <a:uFill>
                  <a:solidFill>
                    <a:srgbClr val="FFFFFF"/>
                  </a:solidFill>
                </a:uFill>
                <a:latin typeface="Bahnschrift SemiCondensed" panose="020B0502040204020203" pitchFamily="34" charset="0"/>
              </a:rPr>
              <a:t>&lt; </a:t>
            </a:r>
            <a:r>
              <a:rPr lang="en-GB" spc="-1" dirty="0">
                <a:solidFill>
                  <a:srgbClr val="000000"/>
                </a:solidFill>
                <a:uFill>
                  <a:solidFill>
                    <a:srgbClr val="FFFFFF"/>
                  </a:solidFill>
                </a:uFill>
                <a:latin typeface="Bahnschrift SemiCondensed" panose="020B0502040204020203" pitchFamily="34" charset="0"/>
              </a:rPr>
              <a:t> 70 %</a:t>
            </a:r>
          </a:p>
          <a:p>
            <a:pPr marL="972000" lvl="1" indent="-512280" algn="just">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Air Velocity: &lt; 0.25 m/sec</a:t>
            </a:r>
          </a:p>
          <a:p>
            <a:pPr marL="972000" lvl="1" indent="-512280" algn="just">
              <a:buClr>
                <a:srgbClr val="000000"/>
              </a:buClr>
              <a:buFont typeface="Wingdings" pitchFamily="2" charset="2"/>
              <a:buChar char="Ø"/>
            </a:pPr>
            <a:endParaRPr lang="en-GB" u="sng" spc="-1" dirty="0">
              <a:solidFill>
                <a:srgbClr val="000000"/>
              </a:solidFill>
              <a:uFill>
                <a:solidFill>
                  <a:srgbClr val="FFFFFF"/>
                </a:solidFill>
              </a:uFill>
              <a:latin typeface="Bahnschrift SemiCondensed" panose="020B0502040204020203" pitchFamily="34" charset="0"/>
            </a:endParaRPr>
          </a:p>
          <a:p>
            <a:pPr marL="459720" indent="-457200" algn="just">
              <a:buClr>
                <a:srgbClr val="000000"/>
              </a:buClr>
              <a:buFont typeface="Wingdings" panose="05000000000000000000" pitchFamily="2" charset="2"/>
              <a:buChar char="Ø"/>
            </a:pPr>
            <a:r>
              <a:rPr lang="en-GB" spc="-1" dirty="0">
                <a:solidFill>
                  <a:srgbClr val="000000"/>
                </a:solidFill>
                <a:uFill>
                  <a:solidFill>
                    <a:srgbClr val="FFFFFF"/>
                  </a:solidFill>
                </a:uFill>
                <a:latin typeface="Bahnschrift SemiCondensed" panose="020B0502040204020203" pitchFamily="34" charset="0"/>
              </a:rPr>
              <a:t>Comfort varies from each individual </a:t>
            </a:r>
          </a:p>
          <a:p>
            <a:pPr marL="459720" lvl="1" algn="just">
              <a:buClr>
                <a:srgbClr val="000000"/>
              </a:buClr>
            </a:pPr>
            <a:endParaRPr lang="en-GB" sz="2800" u="sng"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z="2800" u="sng"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pic>
        <p:nvPicPr>
          <p:cNvPr id="3" name="Picture 2">
            <a:extLst>
              <a:ext uri="{FF2B5EF4-FFF2-40B4-BE49-F238E27FC236}">
                <a16:creationId xmlns:a16="http://schemas.microsoft.com/office/drawing/2014/main" id="{AB035BC4-87FE-4590-9923-0C6B581C3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7031" y="2421217"/>
            <a:ext cx="4277215" cy="4126528"/>
          </a:xfrm>
          <a:prstGeom prst="rect">
            <a:avLst/>
          </a:prstGeom>
        </p:spPr>
      </p:pic>
      <p:sp>
        <p:nvSpPr>
          <p:cNvPr id="5" name="Rectangle 4">
            <a:extLst>
              <a:ext uri="{FF2B5EF4-FFF2-40B4-BE49-F238E27FC236}">
                <a16:creationId xmlns:a16="http://schemas.microsoft.com/office/drawing/2014/main" id="{CA56AFBD-A581-41A0-BB67-C5EE059C170D}"/>
              </a:ext>
            </a:extLst>
          </p:cNvPr>
          <p:cNvSpPr/>
          <p:nvPr/>
        </p:nvSpPr>
        <p:spPr>
          <a:xfrm>
            <a:off x="5470152" y="6560790"/>
            <a:ext cx="4250972" cy="338554"/>
          </a:xfrm>
          <a:prstGeom prst="rect">
            <a:avLst/>
          </a:prstGeom>
        </p:spPr>
        <p:txBody>
          <a:bodyPr wrap="none">
            <a:spAutoFit/>
          </a:bodyPr>
          <a:lstStyle/>
          <a:p>
            <a:pPr marL="2520" algn="just">
              <a:lnSpc>
                <a:spcPct val="100000"/>
              </a:lnSpc>
              <a:buClr>
                <a:srgbClr val="000000"/>
              </a:buClr>
            </a:pPr>
            <a:r>
              <a:rPr lang="en-GB" sz="1600" spc="-1" dirty="0">
                <a:solidFill>
                  <a:srgbClr val="000000"/>
                </a:solidFill>
                <a:uFill>
                  <a:solidFill>
                    <a:srgbClr val="FFFFFF"/>
                  </a:solidFill>
                </a:uFill>
                <a:latin typeface="Bahnschrift SemiCondensed" panose="020B0502040204020203" pitchFamily="34" charset="0"/>
              </a:rPr>
              <a:t>Temperature vs Relative Humidity and Comfort Zone</a:t>
            </a:r>
          </a:p>
        </p:txBody>
      </p:sp>
      <p:sp>
        <p:nvSpPr>
          <p:cNvPr id="2" name="Rectangle 1">
            <a:extLst>
              <a:ext uri="{FF2B5EF4-FFF2-40B4-BE49-F238E27FC236}">
                <a16:creationId xmlns:a16="http://schemas.microsoft.com/office/drawing/2014/main" id="{9EB73F8C-36B3-4D1E-98FC-1D74D49DD2D4}"/>
              </a:ext>
            </a:extLst>
          </p:cNvPr>
          <p:cNvSpPr/>
          <p:nvPr/>
        </p:nvSpPr>
        <p:spPr>
          <a:xfrm>
            <a:off x="580231" y="6958117"/>
            <a:ext cx="5332444" cy="276999"/>
          </a:xfrm>
          <a:prstGeom prst="rect">
            <a:avLst/>
          </a:prstGeom>
        </p:spPr>
        <p:txBody>
          <a:bodyPr wrap="square">
            <a:spAutoFit/>
          </a:bodyPr>
          <a:lstStyle/>
          <a:p>
            <a:r>
              <a:rPr lang="en-US" sz="1200" dirty="0">
                <a:latin typeface="Bahnschrift SemiCondensed" panose="020B0502040204020203" pitchFamily="34" charset="0"/>
              </a:rPr>
              <a:t>Singapore B.C.A. BCA BUILDING ENERGY BENCHMARKING REPORT 2017,</a:t>
            </a:r>
            <a:endParaRPr lang="en-IN" sz="1200" dirty="0">
              <a:latin typeface="Bahnschrift SemiCondensed" panose="020B0502040204020203" pitchFamily="34" charset="0"/>
            </a:endParaRPr>
          </a:p>
        </p:txBody>
      </p:sp>
    </p:spTree>
    <p:extLst>
      <p:ext uri="{BB962C8B-B14F-4D97-AF65-F5344CB8AC3E}">
        <p14:creationId xmlns:p14="http://schemas.microsoft.com/office/powerpoint/2010/main" val="23255186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APPENDIX</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70</a:t>
            </a:fld>
            <a:endParaRPr lang="en-SG" dirty="0">
              <a:solidFill>
                <a:schemeClr val="bg1"/>
              </a:solidFill>
              <a:latin typeface="Calibri" panose="020F0502020204030204" pitchFamily="34" charset="0"/>
            </a:endParaRPr>
          </a:p>
        </p:txBody>
      </p:sp>
      <p:graphicFrame>
        <p:nvGraphicFramePr>
          <p:cNvPr id="6" name="Object 5">
            <a:extLst>
              <a:ext uri="{FF2B5EF4-FFF2-40B4-BE49-F238E27FC236}">
                <a16:creationId xmlns:a16="http://schemas.microsoft.com/office/drawing/2014/main" id="{1D1C3916-BF62-4FA5-899A-19B924BB6C48}"/>
              </a:ext>
            </a:extLst>
          </p:cNvPr>
          <p:cNvGraphicFramePr>
            <a:graphicFrameLocks noChangeAspect="1"/>
          </p:cNvGraphicFramePr>
          <p:nvPr>
            <p:extLst>
              <p:ext uri="{D42A27DB-BD31-4B8C-83A1-F6EECF244321}">
                <p14:modId xmlns:p14="http://schemas.microsoft.com/office/powerpoint/2010/main" val="4256536888"/>
              </p:ext>
            </p:extLst>
          </p:nvPr>
        </p:nvGraphicFramePr>
        <p:xfrm>
          <a:off x="1387872" y="1776727"/>
          <a:ext cx="7376318" cy="5160379"/>
        </p:xfrm>
        <a:graphic>
          <a:graphicData uri="http://schemas.openxmlformats.org/presentationml/2006/ole">
            <mc:AlternateContent xmlns:mc="http://schemas.openxmlformats.org/markup-compatibility/2006">
              <mc:Choice xmlns:v="urn:schemas-microsoft-com:vml" Requires="v">
                <p:oleObj spid="_x0000_s1127" name="Worksheet" r:id="rId4" imgW="4998578" imgH="3497793" progId="Excel.Sheet.12">
                  <p:embed/>
                </p:oleObj>
              </mc:Choice>
              <mc:Fallback>
                <p:oleObj name="Worksheet" r:id="rId4" imgW="4998578" imgH="3497793" progId="Excel.Sheet.12">
                  <p:embed/>
                  <p:pic>
                    <p:nvPicPr>
                      <p:cNvPr id="0" name=""/>
                      <p:cNvPicPr/>
                      <p:nvPr/>
                    </p:nvPicPr>
                    <p:blipFill>
                      <a:blip r:embed="rId5"/>
                      <a:stretch>
                        <a:fillRect/>
                      </a:stretch>
                    </p:blipFill>
                    <p:spPr>
                      <a:xfrm>
                        <a:off x="1387872" y="1776727"/>
                        <a:ext cx="7376318" cy="5160379"/>
                      </a:xfrm>
                      <a:prstGeom prst="rect">
                        <a:avLst/>
                      </a:prstGeom>
                    </p:spPr>
                  </p:pic>
                </p:oleObj>
              </mc:Fallback>
            </mc:AlternateContent>
          </a:graphicData>
        </a:graphic>
      </p:graphicFrame>
    </p:spTree>
    <p:extLst>
      <p:ext uri="{BB962C8B-B14F-4D97-AF65-F5344CB8AC3E}">
        <p14:creationId xmlns:p14="http://schemas.microsoft.com/office/powerpoint/2010/main" val="762238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8</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4507015" cy="4533313"/>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Indoor Air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Increase in closed spaces, reduction in fresh ventilation – result is reduction of air quality.</a:t>
            </a:r>
          </a:p>
          <a:p>
            <a:pPr marL="2520" algn="just">
              <a:lnSpc>
                <a:spcPct val="100000"/>
              </a:lnSpc>
              <a:buClr>
                <a:srgbClr val="000000"/>
              </a:buClr>
            </a:pPr>
            <a:endParaRPr lang="en-GB" u="sng" spc="-1" dirty="0">
              <a:solidFill>
                <a:srgbClr val="000000"/>
              </a:solidFill>
              <a:uFill>
                <a:solidFill>
                  <a:srgbClr val="FFFFFF"/>
                </a:solidFill>
              </a:uFill>
              <a:latin typeface="Bahnschrift SemiCondensed" panose="020B0502040204020203" pitchFamily="34" charset="0"/>
            </a:endParaRPr>
          </a:p>
          <a:p>
            <a:pPr marL="514800" indent="-512280" algn="just">
              <a:lnSpc>
                <a:spcPct val="100000"/>
              </a:lnSpc>
              <a:buClr>
                <a:srgbClr val="000000"/>
              </a:buClr>
              <a:buFont typeface="Wingdings" pitchFamily="2" charset="2"/>
              <a:buChar char="Ø"/>
            </a:pPr>
            <a:r>
              <a:rPr lang="en-GB" u="sng" spc="-1" dirty="0">
                <a:solidFill>
                  <a:srgbClr val="000000"/>
                </a:solidFill>
                <a:uFill>
                  <a:solidFill>
                    <a:srgbClr val="FFFFFF"/>
                  </a:solidFill>
                </a:uFill>
                <a:latin typeface="Bahnschrift SemiCondensed" panose="020B0502040204020203" pitchFamily="34" charset="0"/>
              </a:rPr>
              <a:t>Gases of main interest – CO</a:t>
            </a:r>
            <a:r>
              <a:rPr lang="en-GB" u="sng" spc="-1" baseline="-25000" dirty="0">
                <a:solidFill>
                  <a:srgbClr val="000000"/>
                </a:solidFill>
                <a:uFill>
                  <a:solidFill>
                    <a:srgbClr val="FFFFFF"/>
                  </a:solidFill>
                </a:uFill>
                <a:latin typeface="Bahnschrift SemiCondensed" panose="020B0502040204020203" pitchFamily="34" charset="0"/>
              </a:rPr>
              <a:t>2</a:t>
            </a:r>
            <a:r>
              <a:rPr lang="en-GB" u="sng" spc="-1" dirty="0">
                <a:solidFill>
                  <a:srgbClr val="000000"/>
                </a:solidFill>
                <a:uFill>
                  <a:solidFill>
                    <a:srgbClr val="FFFFFF"/>
                  </a:solidFill>
                </a:uFill>
                <a:latin typeface="Bahnschrift SemiCondensed" panose="020B0502040204020203" pitchFamily="34" charset="0"/>
              </a:rPr>
              <a:t>, CO, O</a:t>
            </a:r>
            <a:r>
              <a:rPr lang="en-GB" u="sng" spc="-1" baseline="-25000" dirty="0">
                <a:solidFill>
                  <a:srgbClr val="000000"/>
                </a:solidFill>
                <a:uFill>
                  <a:solidFill>
                    <a:srgbClr val="FFFFFF"/>
                  </a:solidFill>
                </a:uFill>
                <a:latin typeface="Bahnschrift SemiCondensed" panose="020B0502040204020203" pitchFamily="34" charset="0"/>
              </a:rPr>
              <a:t>3</a:t>
            </a:r>
            <a:r>
              <a:rPr lang="en-GB" u="sng" spc="-1" dirty="0">
                <a:solidFill>
                  <a:srgbClr val="000000"/>
                </a:solidFill>
                <a:uFill>
                  <a:solidFill>
                    <a:srgbClr val="FFFFFF"/>
                  </a:solidFill>
                </a:uFill>
                <a:latin typeface="Bahnschrift SemiCondensed" panose="020B0502040204020203" pitchFamily="34" charset="0"/>
              </a:rPr>
              <a:t>, Formaldehyde (HCHO) and Volatile Organic Compounds (VOC’s) and Dust particles (PM 2.5 and PM 10).</a:t>
            </a:r>
            <a:endParaRPr lang="en-GB" u="sng" spc="-1" baseline="-25000"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pic>
        <p:nvPicPr>
          <p:cNvPr id="7" name="Picture 6">
            <a:extLst>
              <a:ext uri="{FF2B5EF4-FFF2-40B4-BE49-F238E27FC236}">
                <a16:creationId xmlns:a16="http://schemas.microsoft.com/office/drawing/2014/main" id="{8F06DAD5-79B7-4760-AE6D-01A707AEF527}"/>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152231" y="2075378"/>
            <a:ext cx="4635878" cy="4690079"/>
          </a:xfrm>
          <a:prstGeom prst="rect">
            <a:avLst/>
          </a:prstGeom>
        </p:spPr>
      </p:pic>
      <p:sp>
        <p:nvSpPr>
          <p:cNvPr id="8" name="Rectangle 7">
            <a:extLst>
              <a:ext uri="{FF2B5EF4-FFF2-40B4-BE49-F238E27FC236}">
                <a16:creationId xmlns:a16="http://schemas.microsoft.com/office/drawing/2014/main" id="{19F3CB4C-343A-4648-8098-9A52363DBD60}"/>
              </a:ext>
            </a:extLst>
          </p:cNvPr>
          <p:cNvSpPr/>
          <p:nvPr/>
        </p:nvSpPr>
        <p:spPr>
          <a:xfrm>
            <a:off x="5232720" y="7059201"/>
            <a:ext cx="4343400" cy="276999"/>
          </a:xfrm>
          <a:prstGeom prst="rect">
            <a:avLst/>
          </a:prstGeom>
        </p:spPr>
        <p:txBody>
          <a:bodyPr wrap="square">
            <a:spAutoFit/>
          </a:bodyPr>
          <a:lstStyle/>
          <a:p>
            <a:r>
              <a:rPr lang="en-IN" sz="1200" dirty="0">
                <a:latin typeface="Bahnschrift SemiCondensed" panose="020B0502040204020203" pitchFamily="34" charset="0"/>
              </a:rPr>
              <a:t>https://catalysts.basf.com/products-and-industries/indoor-air-quality</a:t>
            </a:r>
          </a:p>
        </p:txBody>
      </p:sp>
      <p:sp>
        <p:nvSpPr>
          <p:cNvPr id="12" name="Rectangle 11">
            <a:extLst>
              <a:ext uri="{FF2B5EF4-FFF2-40B4-BE49-F238E27FC236}">
                <a16:creationId xmlns:a16="http://schemas.microsoft.com/office/drawing/2014/main" id="{3FEBDDF8-2127-43B7-895D-21AA32FF9310}"/>
              </a:ext>
            </a:extLst>
          </p:cNvPr>
          <p:cNvSpPr/>
          <p:nvPr/>
        </p:nvSpPr>
        <p:spPr>
          <a:xfrm>
            <a:off x="5887332" y="6750451"/>
            <a:ext cx="3165675" cy="338554"/>
          </a:xfrm>
          <a:prstGeom prst="rect">
            <a:avLst/>
          </a:prstGeom>
        </p:spPr>
        <p:txBody>
          <a:bodyPr wrap="none">
            <a:spAutoFit/>
          </a:bodyPr>
          <a:lstStyle/>
          <a:p>
            <a:pPr marL="2520" algn="just">
              <a:lnSpc>
                <a:spcPct val="100000"/>
              </a:lnSpc>
              <a:buClr>
                <a:srgbClr val="000000"/>
              </a:buClr>
            </a:pPr>
            <a:r>
              <a:rPr lang="en-GB" sz="1600" spc="-1" dirty="0">
                <a:solidFill>
                  <a:srgbClr val="000000"/>
                </a:solidFill>
                <a:uFill>
                  <a:solidFill>
                    <a:srgbClr val="FFFFFF"/>
                  </a:solidFill>
                </a:uFill>
                <a:latin typeface="Bahnschrift SemiCondensed" panose="020B0502040204020203" pitchFamily="34" charset="0"/>
              </a:rPr>
              <a:t>Indoor Air Quality: Common Pollutants</a:t>
            </a:r>
          </a:p>
        </p:txBody>
      </p:sp>
    </p:spTree>
    <p:extLst>
      <p:ext uri="{BB962C8B-B14F-4D97-AF65-F5344CB8AC3E}">
        <p14:creationId xmlns:p14="http://schemas.microsoft.com/office/powerpoint/2010/main" val="3912926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16616" y="1179068"/>
            <a:ext cx="9159504" cy="597659"/>
          </a:xfrm>
          <a:prstGeom prst="rect">
            <a:avLst/>
          </a:prstGeom>
          <a:ln>
            <a:noFill/>
          </a:ln>
          <a:effectLst/>
          <a:extLst/>
        </p:spPr>
        <p:style>
          <a:lnRef idx="2">
            <a:schemeClr val="accent6"/>
          </a:lnRef>
          <a:fillRef idx="1">
            <a:schemeClr val="lt1"/>
          </a:fillRef>
          <a:effectRef idx="0">
            <a:schemeClr val="accent6"/>
          </a:effectRef>
          <a:fontRef idx="minor">
            <a:schemeClr val="dk1"/>
          </a:fontRef>
        </p:style>
        <p:txBody>
          <a:bodyPr vert="horz" wrap="square" lIns="91440" tIns="0" rIns="91440" bIns="0" numCol="1" anchor="ctr" anchorCtr="0" compatLnSpc="1">
            <a:prstTxWarp prst="textNoShape">
              <a:avLst/>
            </a:prstTxWarp>
          </a:bodyPr>
          <a:lstStyle>
            <a:lvl1pPr algn="l" defTabSz="914400" rtl="0" eaLnBrk="1" latinLnBrk="0" hangingPunct="1">
              <a:spcBef>
                <a:spcPct val="0"/>
              </a:spcBef>
              <a:buNone/>
              <a:defRPr sz="2600" b="1" kern="1200" baseline="0">
                <a:solidFill>
                  <a:schemeClr val="tx1"/>
                </a:solidFill>
                <a:latin typeface="Arial" panose="020B0604020202020204" pitchFamily="34" charset="0"/>
                <a:ea typeface="+mj-ea"/>
                <a:cs typeface="Arial" panose="020B0604020202020204" pitchFamily="34" charset="0"/>
              </a:defRPr>
            </a:lvl1pPr>
          </a:lstStyle>
          <a:p>
            <a:pPr lvl="0" algn="ctr" fontAlgn="auto">
              <a:spcAft>
                <a:spcPts val="0"/>
              </a:spcAft>
              <a:defRPr/>
            </a:pPr>
            <a:r>
              <a:rPr lang="en-US" sz="2800" cap="small" dirty="0">
                <a:solidFill>
                  <a:srgbClr val="00B0F0"/>
                </a:solidFill>
                <a:latin typeface="Bahnschrift SemiCondensed" panose="020B0502040204020203" pitchFamily="34" charset="0"/>
                <a:cs typeface="Frutiger LT 55 Roman"/>
              </a:rPr>
              <a:t>Indoor Environmental Quality (IEQ) : A Brief Overview</a:t>
            </a:r>
          </a:p>
        </p:txBody>
      </p:sp>
      <p:sp>
        <p:nvSpPr>
          <p:cNvPr id="4" name="Footer Placeholder 3"/>
          <p:cNvSpPr>
            <a:spLocks noGrp="1"/>
          </p:cNvSpPr>
          <p:nvPr>
            <p:ph type="ftr" sz="quarter" idx="12"/>
          </p:nvPr>
        </p:nvSpPr>
        <p:spPr/>
        <p:txBody>
          <a:bodyPr/>
          <a:lstStyle/>
          <a:p>
            <a:endParaRPr lang="en-GB"/>
          </a:p>
          <a:p>
            <a:endParaRPr lang="en-GB"/>
          </a:p>
        </p:txBody>
      </p:sp>
      <p:sp>
        <p:nvSpPr>
          <p:cNvPr id="105" name="Slide Number Placeholder 18"/>
          <p:cNvSpPr txBox="1">
            <a:spLocks/>
          </p:cNvSpPr>
          <p:nvPr/>
        </p:nvSpPr>
        <p:spPr bwMode="auto">
          <a:xfrm>
            <a:off x="4436242" y="7328245"/>
            <a:ext cx="1279583" cy="218661"/>
          </a:xfrm>
          <a:prstGeom prst="rect">
            <a:avLst/>
          </a:prstGeom>
          <a:noFill/>
          <a:ln w="9525">
            <a:noFill/>
            <a:miter lim="800000"/>
            <a:headEnd/>
            <a:tailEnd/>
          </a:ln>
          <a:effectLst/>
        </p:spPr>
        <p:txBody>
          <a:bodyPr vert="horz" wrap="square" lIns="101384" tIns="50691" rIns="101384" bIns="50691" numCol="1" anchor="ctr" anchorCtr="0" compatLnSpc="1">
            <a:prstTxWarp prst="textNoShape">
              <a:avLst/>
            </a:prstTxWarp>
          </a:bodyPr>
          <a:lstStyle>
            <a:defPPr>
              <a:defRPr lang="en-GB"/>
            </a:defPPr>
            <a:lvl1pPr algn="ctr" defTabSz="1014413" rtl="0" eaLnBrk="0" fontAlgn="base" hangingPunct="0">
              <a:spcBef>
                <a:spcPct val="0"/>
              </a:spcBef>
              <a:spcAft>
                <a:spcPct val="0"/>
              </a:spcAft>
              <a:defRPr sz="16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defRPr/>
            </a:pPr>
            <a:fld id="{93A5648C-E7E1-4E8B-A6DB-C2FA44B6C305}" type="slidenum">
              <a:rPr lang="en-SG" smtClean="0">
                <a:solidFill>
                  <a:schemeClr val="bg1"/>
                </a:solidFill>
                <a:latin typeface="Calibri" panose="020F0502020204030204" pitchFamily="34" charset="0"/>
              </a:rPr>
              <a:pPr>
                <a:defRPr/>
              </a:pPr>
              <a:t>9</a:t>
            </a:fld>
            <a:endParaRPr lang="en-SG" dirty="0">
              <a:solidFill>
                <a:schemeClr val="bg1"/>
              </a:solidFill>
              <a:latin typeface="Calibri" panose="020F0502020204030204" pitchFamily="34" charset="0"/>
            </a:endParaRPr>
          </a:p>
        </p:txBody>
      </p:sp>
      <p:sp>
        <p:nvSpPr>
          <p:cNvPr id="13" name="CustomShape 2"/>
          <p:cNvSpPr/>
          <p:nvPr/>
        </p:nvSpPr>
        <p:spPr>
          <a:xfrm>
            <a:off x="416616" y="1931781"/>
            <a:ext cx="9155215" cy="5105400"/>
          </a:xfrm>
          <a:prstGeom prst="rect">
            <a:avLst/>
          </a:prstGeom>
          <a:noFill/>
          <a:ln>
            <a:noFill/>
          </a:ln>
        </p:spPr>
        <p:style>
          <a:lnRef idx="0">
            <a:scrgbClr r="0" g="0" b="0"/>
          </a:lnRef>
          <a:fillRef idx="0">
            <a:scrgbClr r="0" g="0" b="0"/>
          </a:fillRef>
          <a:effectRef idx="0">
            <a:scrgbClr r="0" g="0" b="0"/>
          </a:effectRef>
          <a:fontRef idx="minor"/>
        </p:style>
        <p:txBody>
          <a:bodyPr lIns="101520" tIns="50760" rIns="101520" bIns="50760"/>
          <a:lstStyle/>
          <a:p>
            <a:pPr marL="2520" algn="just">
              <a:lnSpc>
                <a:spcPct val="100000"/>
              </a:lnSpc>
              <a:buClr>
                <a:srgbClr val="000000"/>
              </a:buClr>
            </a:pPr>
            <a:r>
              <a:rPr lang="en-GB" sz="2800" b="0" strike="noStrike" spc="-1" dirty="0">
                <a:solidFill>
                  <a:srgbClr val="000000"/>
                </a:solidFill>
                <a:uFill>
                  <a:solidFill>
                    <a:srgbClr val="FFFFFF"/>
                  </a:solidFill>
                </a:uFill>
                <a:latin typeface="Bahnschrift SemiCondensed" panose="020B0502040204020203" pitchFamily="34" charset="0"/>
              </a:rPr>
              <a:t>Air Quality: </a:t>
            </a:r>
          </a:p>
          <a:p>
            <a:pPr marL="2520" algn="just">
              <a:lnSpc>
                <a:spcPct val="100000"/>
              </a:lnSpc>
              <a:buClr>
                <a:srgbClr val="000000"/>
              </a:buClr>
            </a:pPr>
            <a:endParaRPr lang="en-GB" sz="2800" b="0" strike="noStrike" spc="-1" dirty="0">
              <a:solidFill>
                <a:srgbClr val="000000"/>
              </a:solidFill>
              <a:uFill>
                <a:solidFill>
                  <a:srgbClr val="FFFFFF"/>
                </a:solidFill>
              </a:uFill>
              <a:latin typeface="Bahnschrift SemiCondensed" panose="020B0502040204020203" pitchFamily="34" charset="0"/>
            </a:endParaRPr>
          </a:p>
          <a:p>
            <a:pPr marL="459720" lvl="1" algn="just">
              <a:buClr>
                <a:srgbClr val="000000"/>
              </a:buClr>
            </a:pPr>
            <a:endParaRPr lang="en-GB" sz="2800" u="sng"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a:p>
            <a:pPr marL="2520" algn="just">
              <a:lnSpc>
                <a:spcPct val="100000"/>
              </a:lnSpc>
              <a:buClr>
                <a:srgbClr val="000000"/>
              </a:buClr>
            </a:pPr>
            <a:endParaRPr lang="en-GB" sz="2800" spc="-1" dirty="0">
              <a:solidFill>
                <a:srgbClr val="000000"/>
              </a:solidFill>
              <a:uFill>
                <a:solidFill>
                  <a:srgbClr val="FFFFFF"/>
                </a:solidFill>
              </a:uFill>
              <a:latin typeface="Bahnschrift SemiCondensed" panose="020B0502040204020203" pitchFamily="34" charset="0"/>
            </a:endParaRPr>
          </a:p>
        </p:txBody>
      </p:sp>
      <p:sp>
        <p:nvSpPr>
          <p:cNvPr id="10" name="Rectangle 9">
            <a:extLst>
              <a:ext uri="{FF2B5EF4-FFF2-40B4-BE49-F238E27FC236}">
                <a16:creationId xmlns:a16="http://schemas.microsoft.com/office/drawing/2014/main" id="{2D4BE411-2F0E-422D-8422-D81942D65DB6}"/>
              </a:ext>
            </a:extLst>
          </p:cNvPr>
          <p:cNvSpPr/>
          <p:nvPr/>
        </p:nvSpPr>
        <p:spPr>
          <a:xfrm>
            <a:off x="2933049" y="6310314"/>
            <a:ext cx="4122347" cy="338554"/>
          </a:xfrm>
          <a:prstGeom prst="rect">
            <a:avLst/>
          </a:prstGeom>
        </p:spPr>
        <p:txBody>
          <a:bodyPr wrap="none">
            <a:spAutoFit/>
          </a:bodyPr>
          <a:lstStyle/>
          <a:p>
            <a:pPr marL="2520" algn="ctr">
              <a:lnSpc>
                <a:spcPct val="100000"/>
              </a:lnSpc>
              <a:buClr>
                <a:srgbClr val="000000"/>
              </a:buClr>
            </a:pPr>
            <a:r>
              <a:rPr lang="en-US" sz="1600" spc="-1" dirty="0">
                <a:solidFill>
                  <a:srgbClr val="000000"/>
                </a:solidFill>
                <a:uFill>
                  <a:solidFill>
                    <a:srgbClr val="FFFFFF"/>
                  </a:solidFill>
                </a:uFill>
                <a:latin typeface="Bahnschrift SemiCondensed" panose="020B0502040204020203" pitchFamily="34" charset="0"/>
              </a:rPr>
              <a:t>Health Effects of Air Pollution (Outdoor and Indoor)</a:t>
            </a:r>
            <a:endParaRPr lang="en-GB" sz="1600" spc="-1" dirty="0">
              <a:solidFill>
                <a:srgbClr val="000000"/>
              </a:solidFill>
              <a:uFill>
                <a:solidFill>
                  <a:srgbClr val="FFFFFF"/>
                </a:solidFill>
              </a:uFill>
              <a:latin typeface="Bahnschrift SemiCondensed" panose="020B0502040204020203" pitchFamily="34" charset="0"/>
            </a:endParaRPr>
          </a:p>
        </p:txBody>
      </p:sp>
      <p:pic>
        <p:nvPicPr>
          <p:cNvPr id="8" name="Picture 7">
            <a:extLst>
              <a:ext uri="{FF2B5EF4-FFF2-40B4-BE49-F238E27FC236}">
                <a16:creationId xmlns:a16="http://schemas.microsoft.com/office/drawing/2014/main" id="{B37F74F9-5375-4469-8CF9-4DB1C1D6A64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925762" y="2085193"/>
            <a:ext cx="4300537" cy="4103334"/>
          </a:xfrm>
          <a:prstGeom prst="rect">
            <a:avLst/>
          </a:prstGeom>
        </p:spPr>
      </p:pic>
      <p:sp>
        <p:nvSpPr>
          <p:cNvPr id="2" name="Rectangle 1">
            <a:extLst>
              <a:ext uri="{FF2B5EF4-FFF2-40B4-BE49-F238E27FC236}">
                <a16:creationId xmlns:a16="http://schemas.microsoft.com/office/drawing/2014/main" id="{3CC19CE0-A269-497D-9ED9-E6F4189E94CA}"/>
              </a:ext>
            </a:extLst>
          </p:cNvPr>
          <p:cNvSpPr/>
          <p:nvPr/>
        </p:nvSpPr>
        <p:spPr>
          <a:xfrm>
            <a:off x="3285330" y="6931554"/>
            <a:ext cx="3581400" cy="276999"/>
          </a:xfrm>
          <a:prstGeom prst="rect">
            <a:avLst/>
          </a:prstGeom>
        </p:spPr>
        <p:txBody>
          <a:bodyPr wrap="square">
            <a:spAutoFit/>
          </a:bodyPr>
          <a:lstStyle/>
          <a:p>
            <a:r>
              <a:rPr lang="en-IN" sz="1200" dirty="0">
                <a:latin typeface="Bahnschrift SemiCondensed" panose="020B0502040204020203" pitchFamily="34" charset="0"/>
              </a:rPr>
              <a:t>http://mccog.net/cleanairdare/air-quality-explained.html</a:t>
            </a:r>
          </a:p>
        </p:txBody>
      </p:sp>
    </p:spTree>
    <p:extLst>
      <p:ext uri="{BB962C8B-B14F-4D97-AF65-F5344CB8AC3E}">
        <p14:creationId xmlns:p14="http://schemas.microsoft.com/office/powerpoint/2010/main" val="3394343505"/>
      </p:ext>
    </p:extLst>
  </p:cSld>
  <p:clrMapOvr>
    <a:masterClrMapping/>
  </p:clrMapOvr>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7586</TotalTime>
  <Words>4687</Words>
  <Application>Microsoft Office PowerPoint</Application>
  <PresentationFormat>Custom</PresentationFormat>
  <Paragraphs>844</Paragraphs>
  <Slides>70</Slides>
  <Notes>70</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3" baseType="lpstr">
      <vt:lpstr>Microsoft YaHei</vt:lpstr>
      <vt:lpstr>Arial</vt:lpstr>
      <vt:lpstr>Bahnschrift SemiBold SemiConden</vt:lpstr>
      <vt:lpstr>Bahnschrift SemiCondensed</vt:lpstr>
      <vt:lpstr>Calibri</vt:lpstr>
      <vt:lpstr>Footlight MT Light</vt:lpstr>
      <vt:lpstr>Frutiger LT 55 Roman</vt:lpstr>
      <vt:lpstr>Times</vt:lpstr>
      <vt:lpstr>Times New Roman</vt:lpstr>
      <vt:lpstr>Verdana</vt:lpstr>
      <vt:lpstr>Wingdings</vt:lpstr>
      <vt:lpstr>Blank</vt:lpstr>
      <vt:lpstr>Worksheet</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PowerPC</dc:creator>
  <cp:lastModifiedBy>Aravind Madan Mohan</cp:lastModifiedBy>
  <cp:revision>1288</cp:revision>
  <cp:lastPrinted>2002-11-20T02:08:40Z</cp:lastPrinted>
  <dcterms:created xsi:type="dcterms:W3CDTF">2001-10-04T11:39:11Z</dcterms:created>
  <dcterms:modified xsi:type="dcterms:W3CDTF">2018-11-15T07:15:24Z</dcterms:modified>
</cp:coreProperties>
</file>